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1" r:id="rId1"/>
  </p:sldMasterIdLst>
  <p:notesMasterIdLst>
    <p:notesMasterId r:id="rId21"/>
  </p:notesMasterIdLst>
  <p:sldIdLst>
    <p:sldId id="256" r:id="rId2"/>
    <p:sldId id="257" r:id="rId3"/>
    <p:sldId id="263" r:id="rId4"/>
    <p:sldId id="258" r:id="rId5"/>
    <p:sldId id="274" r:id="rId6"/>
    <p:sldId id="268" r:id="rId7"/>
    <p:sldId id="269" r:id="rId8"/>
    <p:sldId id="277" r:id="rId9"/>
    <p:sldId id="278" r:id="rId10"/>
    <p:sldId id="260" r:id="rId11"/>
    <p:sldId id="270" r:id="rId12"/>
    <p:sldId id="261" r:id="rId13"/>
    <p:sldId id="271" r:id="rId14"/>
    <p:sldId id="273" r:id="rId15"/>
    <p:sldId id="275" r:id="rId16"/>
    <p:sldId id="276" r:id="rId17"/>
    <p:sldId id="262" r:id="rId18"/>
    <p:sldId id="279" r:id="rId19"/>
    <p:sldId id="28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FCFF"/>
    <a:srgbClr val="FFF0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81"/>
    <p:restoredTop sz="69756"/>
  </p:normalViewPr>
  <p:slideViewPr>
    <p:cSldViewPr snapToGrid="0" snapToObjects="1">
      <p:cViewPr>
        <p:scale>
          <a:sx n="160" d="100"/>
          <a:sy n="160" d="100"/>
        </p:scale>
        <p:origin x="352"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jpeg>
</file>

<file path=ppt/media/image12.tiff>
</file>

<file path=ppt/media/image13.png>
</file>

<file path=ppt/media/image14.jpg>
</file>

<file path=ppt/media/image15.jpg>
</file>

<file path=ppt/media/image2.jpeg>
</file>

<file path=ppt/media/image3.png>
</file>

<file path=ppt/media/image4.jpg>
</file>

<file path=ppt/media/image5.tiff>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DFE74F-0CA2-254E-8684-2DDB5E8B7D63}" type="datetimeFigureOut">
              <a:rPr lang="en-US" smtClean="0"/>
              <a:t>10/6/20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7D59A0-03FE-F141-889B-D63C0005F76B}" type="slidenum">
              <a:rPr lang="en-US" smtClean="0"/>
              <a:t>‹#›</a:t>
            </a:fld>
            <a:endParaRPr lang="en-US"/>
          </a:p>
        </p:txBody>
      </p:sp>
    </p:spTree>
    <p:extLst>
      <p:ext uri="{BB962C8B-B14F-4D97-AF65-F5344CB8AC3E}">
        <p14:creationId xmlns:p14="http://schemas.microsoft.com/office/powerpoint/2010/main" val="7646115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1200" b="0" i="0" u="none" strike="noStrike" kern="1200" dirty="0">
                <a:solidFill>
                  <a:schemeClr val="tx1"/>
                </a:solidFill>
                <a:effectLst/>
                <a:latin typeface="+mn-lt"/>
                <a:ea typeface="+mn-ea"/>
                <a:cs typeface="+mn-cs"/>
              </a:rPr>
              <a:t>I’ve heard/learned and been excited about open science since my bachelor, but so far I have done very little to actually implement a lot of the ideas and practices in my own work, and so this summer, running into issues and frustrations in my work, both due to pressure from the existing culture to, for example shorten my methods sections, and from me just using suboptimal practices and finding myself not knowing what/why I did specific things earlier in my projects, then being reminded of the existence and importance of open science, I decided it was time to do something about it. I’m not an expert on open science, which is why I initiated this as a support group, where I hope we can learn from and support each other in the dealing with the frustrations and issues we face in a vulnerable, humble and mutually supportive way, and find better ways to address them using open science practices. </a:t>
            </a:r>
          </a:p>
          <a:p>
            <a:pPr rtl="0"/>
            <a:endParaRPr lang="en-CA" sz="1200" b="0" i="0" u="none" strike="noStrike" kern="1200" dirty="0">
              <a:solidFill>
                <a:schemeClr val="tx1"/>
              </a:solidFill>
              <a:effectLst/>
              <a:latin typeface="+mn-lt"/>
              <a:ea typeface="+mn-ea"/>
              <a:cs typeface="+mn-cs"/>
            </a:endParaRPr>
          </a:p>
          <a:p>
            <a:pPr rtl="0"/>
            <a:endParaRPr lang="en-CA" sz="1200" b="0" i="0" u="none" strike="noStrike" kern="1200" dirty="0">
              <a:solidFill>
                <a:schemeClr val="tx1"/>
              </a:solidFill>
              <a:effectLst/>
              <a:latin typeface="+mn-lt"/>
              <a:ea typeface="+mn-ea"/>
              <a:cs typeface="+mn-cs"/>
            </a:endParaRPr>
          </a:p>
          <a:p>
            <a:pPr rtl="0"/>
            <a:r>
              <a:rPr lang="en-CA" sz="1200" b="0" i="0" u="none" strike="noStrike" kern="1200" dirty="0">
                <a:solidFill>
                  <a:schemeClr val="tx1"/>
                </a:solidFill>
                <a:effectLst/>
                <a:latin typeface="+mn-lt"/>
                <a:ea typeface="+mn-ea"/>
                <a:cs typeface="+mn-cs"/>
              </a:rPr>
              <a:t>Questions at the end ~ 120 sec</a:t>
            </a:r>
          </a:p>
          <a:p>
            <a:br>
              <a:rPr lang="en-CA" b="0" dirty="0">
                <a:effectLst/>
              </a:rPr>
            </a:br>
            <a:endParaRPr lang="en-US" dirty="0"/>
          </a:p>
        </p:txBody>
      </p:sp>
      <p:sp>
        <p:nvSpPr>
          <p:cNvPr id="4" name="Slide Number Placeholder 3"/>
          <p:cNvSpPr>
            <a:spLocks noGrp="1"/>
          </p:cNvSpPr>
          <p:nvPr>
            <p:ph type="sldNum" sz="quarter" idx="5"/>
          </p:nvPr>
        </p:nvSpPr>
        <p:spPr/>
        <p:txBody>
          <a:bodyPr/>
          <a:lstStyle/>
          <a:p>
            <a:fld id="{9C7D59A0-03FE-F141-889B-D63C0005F76B}" type="slidenum">
              <a:rPr lang="en-US" smtClean="0"/>
              <a:t>2</a:t>
            </a:fld>
            <a:endParaRPr lang="en-US"/>
          </a:p>
        </p:txBody>
      </p:sp>
    </p:spTree>
    <p:extLst>
      <p:ext uri="{BB962C8B-B14F-4D97-AF65-F5344CB8AC3E}">
        <p14:creationId xmlns:p14="http://schemas.microsoft.com/office/powerpoint/2010/main" val="34033000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contributing to better science practices, open science also has benefits for you more directly. For example, open science let’s you be part of a cooperative global research community, which gives you access to feedback, data, code, collaborators and much more</a:t>
            </a:r>
          </a:p>
          <a:p>
            <a:endParaRPr lang="en-US" dirty="0"/>
          </a:p>
          <a:p>
            <a:r>
              <a:rPr lang="en-US" dirty="0"/>
              <a:t>It’s also a great investment in your future. If you stay in academia, it is probably beneficial to start adopting these practices as soon as you can, as we are already moving towards becoming more open. If you don’t stay in academia it can also be a really good investment, as open science skills generally translate well to non-academic careers.</a:t>
            </a:r>
          </a:p>
          <a:p>
            <a:endParaRPr lang="en-US" dirty="0"/>
          </a:p>
          <a:p>
            <a:r>
              <a:rPr lang="en-US" dirty="0"/>
              <a:t>In addition, open access articles receive more citations, so publishing that way can be great for getting more ‘points’ in the current system, and you can prevent risking to do a lot of work on a project which might not lead to a publication in the end, if the findings aren’t interesting enough, as you have a greater chance of publishing null (and any kind of) findings through open science</a:t>
            </a:r>
          </a:p>
          <a:p>
            <a:endParaRPr lang="en-US" dirty="0"/>
          </a:p>
          <a:p>
            <a:r>
              <a:rPr lang="en-US" dirty="0"/>
              <a:t>~ 70 sec</a:t>
            </a:r>
          </a:p>
        </p:txBody>
      </p:sp>
      <p:sp>
        <p:nvSpPr>
          <p:cNvPr id="4" name="Slide Number Placeholder 3"/>
          <p:cNvSpPr>
            <a:spLocks noGrp="1"/>
          </p:cNvSpPr>
          <p:nvPr>
            <p:ph type="sldNum" sz="quarter" idx="10"/>
          </p:nvPr>
        </p:nvSpPr>
        <p:spPr/>
        <p:txBody>
          <a:bodyPr/>
          <a:lstStyle/>
          <a:p>
            <a:fld id="{9C7D59A0-03FE-F141-889B-D63C0005F76B}" type="slidenum">
              <a:rPr lang="en-US" smtClean="0"/>
              <a:t>11</a:t>
            </a:fld>
            <a:endParaRPr lang="en-US"/>
          </a:p>
        </p:txBody>
      </p:sp>
    </p:spTree>
    <p:extLst>
      <p:ext uri="{BB962C8B-B14F-4D97-AF65-F5344CB8AC3E}">
        <p14:creationId xmlns:p14="http://schemas.microsoft.com/office/powerpoint/2010/main" val="4264009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u="none" strike="noStrike" kern="1200" dirty="0">
                <a:solidFill>
                  <a:schemeClr val="tx1"/>
                </a:solidFill>
                <a:effectLst/>
                <a:latin typeface="+mn-lt"/>
                <a:ea typeface="+mn-ea"/>
                <a:cs typeface="+mn-cs"/>
              </a:rPr>
              <a:t>While open science practices have many benefits and aim to resolve the issues I mentioned earlier, it is by no means perfect or the end goal. Already, some issues have been raised, for example by </a:t>
            </a:r>
            <a:r>
              <a:rPr lang="en-CA" sz="1200" b="0" i="0" u="none" strike="noStrike" kern="1200" dirty="0" err="1">
                <a:solidFill>
                  <a:schemeClr val="tx1"/>
                </a:solidFill>
                <a:effectLst/>
                <a:latin typeface="+mn-lt"/>
                <a:ea typeface="+mn-ea"/>
                <a:cs typeface="+mn-cs"/>
              </a:rPr>
              <a:t>Bahlai</a:t>
            </a:r>
            <a:r>
              <a:rPr lang="en-CA" sz="1200" b="0" i="0" u="none" strike="noStrike" kern="1200" dirty="0">
                <a:solidFill>
                  <a:schemeClr val="tx1"/>
                </a:solidFill>
                <a:effectLst/>
                <a:latin typeface="+mn-lt"/>
                <a:ea typeface="+mn-ea"/>
                <a:cs typeface="+mn-cs"/>
              </a:rPr>
              <a:t> et al., who say: </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One of the barriers we all have in common is that we are early on in our careers, and therefore greatly depend on our supervisors and institutions for our chances of future success. Some supervisors might be supportive or even teaching you open science practices, while others resist or refuse to adopt them. While there are things you can do without your supervisor’s approval, there are limits and engaging in open science is much harder. If you are worried about talking to your supervisor about open science, </a:t>
            </a:r>
            <a:r>
              <a:rPr lang="en-CA" sz="1200" b="0" i="0" u="none" strike="noStrike" kern="1200" dirty="0" err="1">
                <a:solidFill>
                  <a:schemeClr val="tx1"/>
                </a:solidFill>
                <a:effectLst/>
                <a:latin typeface="+mn-lt"/>
                <a:ea typeface="+mn-ea"/>
                <a:cs typeface="+mn-cs"/>
              </a:rPr>
              <a:t>Kathawalla</a:t>
            </a:r>
            <a:r>
              <a:rPr lang="en-CA" sz="1200" b="0" i="0" u="none" strike="noStrike" kern="1200" dirty="0">
                <a:solidFill>
                  <a:schemeClr val="tx1"/>
                </a:solidFill>
                <a:effectLst/>
                <a:latin typeface="+mn-lt"/>
                <a:ea typeface="+mn-ea"/>
                <a:cs typeface="+mn-cs"/>
              </a:rPr>
              <a:t> and colleagues provide a great article with tips about this. </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In addition, the systemic inequalities based on race, gender and ability, among others, that are present throughout our society are also present in the open science movement. Together with often related limited time and money, these present significant barriers to participating in open science, therefore it is important not to adopt an ‘all or nothing’ approach to open science, which is exemplified for example by privileged researchers ridiculing/calling out less privileged researchers for not being ‘open enough’. Instead, we should focus on the core values of open science and work to help everyone with the steps they can take in their circumstances, and reward that. </a:t>
            </a:r>
          </a:p>
          <a:p>
            <a:endParaRPr lang="en-CA"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u="none" strike="noStrike" kern="1200" dirty="0">
                <a:solidFill>
                  <a:schemeClr val="tx1"/>
                </a:solidFill>
                <a:effectLst/>
                <a:latin typeface="+mn-lt"/>
                <a:ea typeface="+mn-ea"/>
                <a:cs typeface="+mn-cs"/>
              </a:rPr>
              <a:t>In general, I think it’s important to keep being critical and open to new ideas and perspectives, and look for ways to continuously evaluate and improve practices</a:t>
            </a:r>
          </a:p>
          <a:p>
            <a:endParaRPr lang="en-CA" sz="1200" b="0" i="0" u="none" strike="noStrike" kern="1200" dirty="0">
              <a:solidFill>
                <a:schemeClr val="tx1"/>
              </a:solidFill>
              <a:effectLst/>
              <a:latin typeface="+mn-lt"/>
              <a:ea typeface="+mn-ea"/>
              <a:cs typeface="+mn-cs"/>
            </a:endParaRP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~130 sec</a:t>
            </a:r>
          </a:p>
          <a:p>
            <a:endParaRPr lang="en-CA"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C7D59A0-03FE-F141-889B-D63C0005F76B}" type="slidenum">
              <a:rPr lang="en-US" smtClean="0"/>
              <a:t>12</a:t>
            </a:fld>
            <a:endParaRPr lang="en-US"/>
          </a:p>
        </p:txBody>
      </p:sp>
    </p:spTree>
    <p:extLst>
      <p:ext uri="{BB962C8B-B14F-4D97-AF65-F5344CB8AC3E}">
        <p14:creationId xmlns:p14="http://schemas.microsoft.com/office/powerpoint/2010/main" val="581911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This brings us back to our group, and why we set it up a support group. We have a full description of our community guidelines on our pages, but I just want to highlight a couple 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First of all, no shaming. As I just talked about, open science is not binary, everyone does what they can and every step taken is great, and we should appreciate and celebrate that!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This is also not a competition of who ‘is the most open’, instead, we would like to foster a culture of collaboration, where we help each other do as best we can.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Then I would also like to emphasize inclusivity and accountability. As I mentioned, systemic inequalities are present everywhere, and we cannot pretend they will magically stay out of this group, so we have to be explicit in our approach to inclusivity and hold ourselves and each other accountable when noticing forms of sexism, racism, and ableism, and other ‘isms’. I would also like to highlight that in addition to acknowledging our general privileges, for example for me being white, able-bodied and from a middle-class family, we are mindful of our ‘open science’ privileges. For example, in my situation that would include having a supervisor who is supportive, who is willing and able to provide funds for open science practices, and being post-candidacy, meaning I have more control and flexibility in what I spend my time 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Lastly, I want to emphasize the importance of mental health. Grad school is stressful, and it is normal to not feel okay some days. I know I can’t make this magically happen, but I would like this group to be a space where people do not feel they have to pretend to be fine when they are really not, and a space where you can share and find support, whether it is about open science or not.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In terms of community involvement, there are different levels. You can be a visitor, meaning you occasionally drop in and engage as much as you have time for, you are always welcome! As a member, you would join sessions regularly, take part in the challenges and discussions on Slack, again based on the amount of time you have. As a contributor you can take on some extra responsibilities, for example presenting a session, finding resources or helping out the organizers with occasional tasks, but you don’t have to make a time commitment. As an organizer you would be fully immersed in our group, making a small time commitment for one semester and taking care of the basic organizational tasks that keep the group going.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The last important component of our group that I would like to highlight is that we will present practical challenges you can all choose to do, to try help you all get started with implementing open science practices in your work.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180 sec</a:t>
            </a:r>
          </a:p>
          <a:p>
            <a:endParaRPr lang="en-US" dirty="0"/>
          </a:p>
        </p:txBody>
      </p:sp>
      <p:sp>
        <p:nvSpPr>
          <p:cNvPr id="4" name="Slide Number Placeholder 3"/>
          <p:cNvSpPr>
            <a:spLocks noGrp="1"/>
          </p:cNvSpPr>
          <p:nvPr>
            <p:ph type="sldNum" sz="quarter" idx="10"/>
          </p:nvPr>
        </p:nvSpPr>
        <p:spPr/>
        <p:txBody>
          <a:bodyPr/>
          <a:lstStyle/>
          <a:p>
            <a:fld id="{9C7D59A0-03FE-F141-889B-D63C0005F76B}" type="slidenum">
              <a:rPr lang="en-US" smtClean="0"/>
              <a:t>13</a:t>
            </a:fld>
            <a:endParaRPr lang="en-US"/>
          </a:p>
        </p:txBody>
      </p:sp>
    </p:spTree>
    <p:extLst>
      <p:ext uri="{BB962C8B-B14F-4D97-AF65-F5344CB8AC3E}">
        <p14:creationId xmlns:p14="http://schemas.microsoft.com/office/powerpoint/2010/main" val="17046054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110 sec</a:t>
            </a:r>
          </a:p>
        </p:txBody>
      </p:sp>
      <p:sp>
        <p:nvSpPr>
          <p:cNvPr id="4" name="Slide Number Placeholder 3"/>
          <p:cNvSpPr>
            <a:spLocks noGrp="1"/>
          </p:cNvSpPr>
          <p:nvPr>
            <p:ph type="sldNum" sz="quarter" idx="10"/>
          </p:nvPr>
        </p:nvSpPr>
        <p:spPr/>
        <p:txBody>
          <a:bodyPr/>
          <a:lstStyle/>
          <a:p>
            <a:fld id="{9C7D59A0-03FE-F141-889B-D63C0005F76B}" type="slidenum">
              <a:rPr lang="en-US" smtClean="0"/>
              <a:t>14</a:t>
            </a:fld>
            <a:endParaRPr lang="en-US"/>
          </a:p>
        </p:txBody>
      </p:sp>
    </p:spTree>
    <p:extLst>
      <p:ext uri="{BB962C8B-B14F-4D97-AF65-F5344CB8AC3E}">
        <p14:creationId xmlns:p14="http://schemas.microsoft.com/office/powerpoint/2010/main" val="3999821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40 sec</a:t>
            </a:r>
          </a:p>
        </p:txBody>
      </p:sp>
      <p:sp>
        <p:nvSpPr>
          <p:cNvPr id="4" name="Slide Number Placeholder 3"/>
          <p:cNvSpPr>
            <a:spLocks noGrp="1"/>
          </p:cNvSpPr>
          <p:nvPr>
            <p:ph type="sldNum" sz="quarter" idx="10"/>
          </p:nvPr>
        </p:nvSpPr>
        <p:spPr/>
        <p:txBody>
          <a:bodyPr/>
          <a:lstStyle/>
          <a:p>
            <a:fld id="{9C7D59A0-03FE-F141-889B-D63C0005F76B}" type="slidenum">
              <a:rPr lang="en-US" smtClean="0"/>
              <a:t>15</a:t>
            </a:fld>
            <a:endParaRPr lang="en-US"/>
          </a:p>
        </p:txBody>
      </p:sp>
    </p:spTree>
    <p:extLst>
      <p:ext uri="{BB962C8B-B14F-4D97-AF65-F5344CB8AC3E}">
        <p14:creationId xmlns:p14="http://schemas.microsoft.com/office/powerpoint/2010/main" val="267668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0" i="0" u="none" strike="noStrike" kern="1200" dirty="0">
                <a:solidFill>
                  <a:schemeClr val="tx1"/>
                </a:solidFill>
                <a:effectLst/>
                <a:latin typeface="+mn-lt"/>
                <a:ea typeface="+mn-ea"/>
                <a:cs typeface="+mn-cs"/>
              </a:rPr>
              <a:t>Lastly, a bit more info about the online platforms we are using. </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We have an outlook Group and </a:t>
            </a:r>
            <a:r>
              <a:rPr lang="en-CA" sz="1200" b="0" i="0" u="none" strike="noStrike" kern="1200" dirty="0" err="1">
                <a:solidFill>
                  <a:schemeClr val="tx1"/>
                </a:solidFill>
                <a:effectLst/>
                <a:latin typeface="+mn-lt"/>
                <a:ea typeface="+mn-ea"/>
                <a:cs typeface="+mn-cs"/>
              </a:rPr>
              <a:t>sharepoint</a:t>
            </a:r>
            <a:r>
              <a:rPr lang="en-CA" sz="1200" b="0" i="0" u="none" strike="noStrike" kern="1200" dirty="0">
                <a:solidFill>
                  <a:schemeClr val="tx1"/>
                </a:solidFill>
                <a:effectLst/>
                <a:latin typeface="+mn-lt"/>
                <a:ea typeface="+mn-ea"/>
                <a:cs typeface="+mn-cs"/>
              </a:rPr>
              <a:t> for basic information about our group, for people who are just looking for some quick information.</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Then we also decided to use different open science tools to organize this group, so that we can all start to get familiar with them. I already briefly talked about OSF, and here is the link to our project page and a guide on how to get started. </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Then we are also using GitHub, which is a popular platform for sharing and collaborating on code and open source software. Once again see the link to our page and a guide.</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Lastly, we are using Slack for internal communication, also because it allows integration with many open science tools, such as </a:t>
            </a:r>
            <a:r>
              <a:rPr lang="en-CA" sz="1200" b="0" i="0" u="none" strike="noStrike" kern="1200" dirty="0" err="1">
                <a:solidFill>
                  <a:schemeClr val="tx1"/>
                </a:solidFill>
                <a:effectLst/>
                <a:latin typeface="+mn-lt"/>
                <a:ea typeface="+mn-ea"/>
                <a:cs typeface="+mn-cs"/>
              </a:rPr>
              <a:t>Github</a:t>
            </a:r>
            <a:r>
              <a:rPr lang="en-CA" sz="1200" b="0" i="0" u="none" strike="noStrike" kern="1200" dirty="0">
                <a:solidFill>
                  <a:schemeClr val="tx1"/>
                </a:solidFill>
                <a:effectLst/>
                <a:latin typeface="+mn-lt"/>
                <a:ea typeface="+mn-ea"/>
                <a:cs typeface="+mn-cs"/>
              </a:rPr>
              <a:t>. </a:t>
            </a:r>
          </a:p>
          <a:p>
            <a:endParaRPr lang="en-CA" sz="1200" b="0" i="0" u="none" strike="noStrike" kern="1200" dirty="0">
              <a:solidFill>
                <a:schemeClr val="tx1"/>
              </a:solidFill>
              <a:effectLst/>
              <a:latin typeface="+mn-lt"/>
              <a:ea typeface="+mn-ea"/>
              <a:cs typeface="+mn-cs"/>
            </a:endParaRPr>
          </a:p>
          <a:p>
            <a:r>
              <a:rPr lang="en-CA" sz="1200" b="0" i="0" u="none" strike="noStrike" kern="1200" dirty="0">
                <a:solidFill>
                  <a:schemeClr val="tx1"/>
                </a:solidFill>
                <a:effectLst/>
                <a:latin typeface="+mn-lt"/>
                <a:ea typeface="+mn-ea"/>
                <a:cs typeface="+mn-cs"/>
              </a:rPr>
              <a:t>~ 55 sec</a:t>
            </a:r>
          </a:p>
          <a:p>
            <a:endParaRPr lang="en-CA"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C7D59A0-03FE-F141-889B-D63C0005F76B}" type="slidenum">
              <a:rPr lang="en-US" smtClean="0"/>
              <a:t>16</a:t>
            </a:fld>
            <a:endParaRPr lang="en-US"/>
          </a:p>
        </p:txBody>
      </p:sp>
    </p:spTree>
    <p:extLst>
      <p:ext uri="{BB962C8B-B14F-4D97-AF65-F5344CB8AC3E}">
        <p14:creationId xmlns:p14="http://schemas.microsoft.com/office/powerpoint/2010/main" val="2660372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Link to slides: https://</a:t>
            </a:r>
            <a:r>
              <a:rPr lang="en-US" dirty="0" err="1"/>
              <a:t>osf.io</a:t>
            </a:r>
            <a:r>
              <a:rPr lang="en-US" dirty="0"/>
              <a:t>/</a:t>
            </a:r>
            <a:r>
              <a:rPr lang="en-US" dirty="0" err="1"/>
              <a:t>yxmfj</a:t>
            </a:r>
            <a:r>
              <a:rPr lang="en-US" dirty="0"/>
              <a:t>/</a:t>
            </a:r>
          </a:p>
          <a:p>
            <a:endParaRPr lang="en-US" dirty="0"/>
          </a:p>
        </p:txBody>
      </p:sp>
      <p:sp>
        <p:nvSpPr>
          <p:cNvPr id="4" name="Slide Number Placeholder 3"/>
          <p:cNvSpPr>
            <a:spLocks noGrp="1"/>
          </p:cNvSpPr>
          <p:nvPr>
            <p:ph type="sldNum" sz="quarter" idx="10"/>
          </p:nvPr>
        </p:nvSpPr>
        <p:spPr/>
        <p:txBody>
          <a:bodyPr/>
          <a:lstStyle/>
          <a:p>
            <a:fld id="{9C7D59A0-03FE-F141-889B-D63C0005F76B}" type="slidenum">
              <a:rPr lang="en-US" smtClean="0"/>
              <a:t>19</a:t>
            </a:fld>
            <a:endParaRPr lang="en-US"/>
          </a:p>
        </p:txBody>
      </p:sp>
    </p:spTree>
    <p:extLst>
      <p:ext uri="{BB962C8B-B14F-4D97-AF65-F5344CB8AC3E}">
        <p14:creationId xmlns:p14="http://schemas.microsoft.com/office/powerpoint/2010/main" val="1987615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Open science means different things</a:t>
            </a:r>
          </a:p>
          <a:p>
            <a:r>
              <a:rPr lang="en-US" dirty="0"/>
              <a:t>Umbrella terms for practices/goals of making science more ….</a:t>
            </a:r>
          </a:p>
          <a:p>
            <a:endParaRPr lang="en-US" dirty="0"/>
          </a:p>
          <a:p>
            <a:r>
              <a:rPr lang="en-US" dirty="0"/>
              <a:t>If these values sound familiar and you’re thinking: isn’t this exactly what regular science is supposed to be about, I’d say yes, as Jon Tennant says in one of his presentations: Open science is just good science</a:t>
            </a:r>
          </a:p>
          <a:p>
            <a:endParaRPr lang="en-US" dirty="0"/>
          </a:p>
          <a:p>
            <a:r>
              <a:rPr lang="en-US" dirty="0"/>
              <a:t>~ 40 sec</a:t>
            </a:r>
          </a:p>
        </p:txBody>
      </p:sp>
      <p:sp>
        <p:nvSpPr>
          <p:cNvPr id="4" name="Slide Number Placeholder 3"/>
          <p:cNvSpPr>
            <a:spLocks noGrp="1"/>
          </p:cNvSpPr>
          <p:nvPr>
            <p:ph type="sldNum" sz="quarter" idx="10"/>
          </p:nvPr>
        </p:nvSpPr>
        <p:spPr/>
        <p:txBody>
          <a:bodyPr/>
          <a:lstStyle/>
          <a:p>
            <a:fld id="{9C7D59A0-03FE-F141-889B-D63C0005F76B}" type="slidenum">
              <a:rPr lang="en-US" smtClean="0"/>
              <a:t>3</a:t>
            </a:fld>
            <a:endParaRPr lang="en-US"/>
          </a:p>
        </p:txBody>
      </p:sp>
    </p:spTree>
    <p:extLst>
      <p:ext uri="{BB962C8B-B14F-4D97-AF65-F5344CB8AC3E}">
        <p14:creationId xmlns:p14="http://schemas.microsoft.com/office/powerpoint/2010/main" val="28826105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in that case, why do we need open science? Well, as in many situations, theoretical values and actual practice can greatly diverge, as this quote from </a:t>
            </a:r>
            <a:r>
              <a:rPr lang="en-US" dirty="0" err="1"/>
              <a:t>Kathawalla</a:t>
            </a:r>
            <a:r>
              <a:rPr lang="en-US" dirty="0"/>
              <a:t> and colleagues illustrates: </a:t>
            </a:r>
          </a:p>
          <a:p>
            <a:endParaRPr lang="en-US" dirty="0"/>
          </a:p>
          <a:p>
            <a:r>
              <a:rPr lang="en-US" dirty="0"/>
              <a:t>So open science developed in response to some important issues with current research practice that have received increasing attention over the last few decades.</a:t>
            </a:r>
          </a:p>
          <a:p>
            <a:endParaRPr lang="en-US" dirty="0"/>
          </a:p>
          <a:p>
            <a:r>
              <a:rPr lang="en-US" dirty="0"/>
              <a:t>~ 35 sec</a:t>
            </a:r>
          </a:p>
          <a:p>
            <a:endParaRPr lang="en-US" dirty="0"/>
          </a:p>
        </p:txBody>
      </p:sp>
      <p:sp>
        <p:nvSpPr>
          <p:cNvPr id="4" name="Slide Number Placeholder 3"/>
          <p:cNvSpPr>
            <a:spLocks noGrp="1"/>
          </p:cNvSpPr>
          <p:nvPr>
            <p:ph type="sldNum" sz="quarter" idx="10"/>
          </p:nvPr>
        </p:nvSpPr>
        <p:spPr/>
        <p:txBody>
          <a:bodyPr/>
          <a:lstStyle/>
          <a:p>
            <a:fld id="{9C7D59A0-03FE-F141-889B-D63C0005F76B}" type="slidenum">
              <a:rPr lang="en-US" smtClean="0"/>
              <a:t>4</a:t>
            </a:fld>
            <a:endParaRPr lang="en-US"/>
          </a:p>
        </p:txBody>
      </p:sp>
    </p:spTree>
    <p:extLst>
      <p:ext uri="{BB962C8B-B14F-4D97-AF65-F5344CB8AC3E}">
        <p14:creationId xmlns:p14="http://schemas.microsoft.com/office/powerpoint/2010/main" val="22930790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fontAlgn="base"/>
            <a:r>
              <a:rPr lang="en-CA" sz="2400" dirty="0"/>
              <a:t>So what are some of these issues? On the one hand, questions have been raised about the credibility of scientific findings. One major problem is the replication crisis, which refers to researchers repeating experiments exactly as published, but often not finding the same results, despite increasing efforts and big samples. Overall, only about 40% of psychological studies has actually been replicated. </a:t>
            </a:r>
          </a:p>
          <a:p>
            <a:pPr lvl="1" fontAlgn="base"/>
            <a:endParaRPr lang="en-CA" sz="2400" dirty="0"/>
          </a:p>
          <a:p>
            <a:pPr lvl="1" fontAlgn="base"/>
            <a:r>
              <a:rPr lang="en-CA" sz="2400" dirty="0"/>
              <a:t>This is likely in part related to questionable research practices, which often revolve around manipulating or tweaking data collection, cleaning and/or analysis until you find a significant effect, and misuse/errors in statistics that allow researchers to find significant effects by chance rather than effects that are truly present. </a:t>
            </a:r>
          </a:p>
          <a:p>
            <a:pPr lvl="1" fontAlgn="base"/>
            <a:endParaRPr lang="en-CA" sz="2400" dirty="0"/>
          </a:p>
          <a:p>
            <a:pPr lvl="1" fontAlgn="base"/>
            <a:r>
              <a:rPr lang="en-CA" sz="2400" dirty="0"/>
              <a:t>This is combined with a publishing culture that emphasizes new, sensational findings and ignores negative findings, and puts lots of pressure on researchers to produce a great number of papers, encouraging questionable practices and the publication of fluke findings that cannot be replicated.</a:t>
            </a:r>
          </a:p>
          <a:p>
            <a:pPr lvl="1" fontAlgn="base"/>
            <a:endParaRPr lang="en-CA" sz="2400" dirty="0"/>
          </a:p>
          <a:p>
            <a:pPr lvl="1" fontAlgn="base"/>
            <a:r>
              <a:rPr lang="en-CA" sz="2400" dirty="0"/>
              <a:t>Another issue is the accessibility of research. About 75% of all published papers are behind paywalls, meaning that anyone not lucky enough to be part of an institution that is rich enough and willing to pay large subscription fees, cannot access the knowledge that is created through science. If you’d like to hear me rant about how outrageous publishing companies are, please ask me, but the main point here is that </a:t>
            </a:r>
            <a:r>
              <a:rPr lang="en-CA" sz="2400" b="1" dirty="0"/>
              <a:t>these restrictions s</a:t>
            </a:r>
            <a:r>
              <a:rPr lang="en-CA" sz="2400" dirty="0"/>
              <a:t>ignificantly slow and stand in the way of scientific advance, as even many researchers don’t have access to relevant literature for their own work, let alone the public. </a:t>
            </a:r>
          </a:p>
          <a:p>
            <a:pPr lvl="1" fontAlgn="base"/>
            <a:endParaRPr lang="en-CA" sz="2400" dirty="0"/>
          </a:p>
          <a:p>
            <a:pPr lvl="1" fontAlgn="base"/>
            <a:r>
              <a:rPr lang="en-CA" sz="2400" dirty="0"/>
              <a:t>This is really only the top of the iceberg, I’ve put resources at the end if you would like to know more about these and other issues in science, but today I’d like to focus more on the solutions open science has come up with</a:t>
            </a:r>
          </a:p>
          <a:p>
            <a:pPr lvl="1" fontAlgn="base"/>
            <a:endParaRPr lang="en-CA" sz="2400" dirty="0"/>
          </a:p>
          <a:p>
            <a:pPr lvl="1" fontAlgn="base"/>
            <a:r>
              <a:rPr lang="en-CA" sz="2400" dirty="0"/>
              <a:t>~ 140 sec</a:t>
            </a:r>
          </a:p>
          <a:p>
            <a:pPr lvl="1" fontAlgn="base"/>
            <a:endParaRPr lang="en-CA" sz="2400" dirty="0"/>
          </a:p>
        </p:txBody>
      </p:sp>
      <p:sp>
        <p:nvSpPr>
          <p:cNvPr id="4" name="Slide Number Placeholder 3"/>
          <p:cNvSpPr>
            <a:spLocks noGrp="1"/>
          </p:cNvSpPr>
          <p:nvPr>
            <p:ph type="sldNum" sz="quarter" idx="10"/>
          </p:nvPr>
        </p:nvSpPr>
        <p:spPr/>
        <p:txBody>
          <a:bodyPr/>
          <a:lstStyle/>
          <a:p>
            <a:fld id="{9C7D59A0-03FE-F141-889B-D63C0005F76B}" type="slidenum">
              <a:rPr lang="en-US" smtClean="0"/>
              <a:t>5</a:t>
            </a:fld>
            <a:endParaRPr lang="en-US"/>
          </a:p>
        </p:txBody>
      </p:sp>
    </p:spTree>
    <p:extLst>
      <p:ext uri="{BB962C8B-B14F-4D97-AF65-F5344CB8AC3E}">
        <p14:creationId xmlns:p14="http://schemas.microsoft.com/office/powerpoint/2010/main" val="1342117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Luckily people have already come up with a lot of different ways to address these issues, and have developed all kinds of tools to make it easier for others to start using these practices as well. I won’t go into depth, as talking about all the practices is what we will do in following sessions with this group, but I will give a bit of an overview of the main themes of open science and highlight a couple practices</a:t>
            </a:r>
          </a:p>
          <a:p>
            <a:endParaRPr lang="en-US" dirty="0"/>
          </a:p>
          <a:p>
            <a:r>
              <a:rPr lang="en-US" dirty="0"/>
              <a:t>~ 30 sec</a:t>
            </a:r>
          </a:p>
        </p:txBody>
      </p:sp>
      <p:sp>
        <p:nvSpPr>
          <p:cNvPr id="4" name="Slide Number Placeholder 3"/>
          <p:cNvSpPr>
            <a:spLocks noGrp="1"/>
          </p:cNvSpPr>
          <p:nvPr>
            <p:ph type="sldNum" sz="quarter" idx="10"/>
          </p:nvPr>
        </p:nvSpPr>
        <p:spPr/>
        <p:txBody>
          <a:bodyPr/>
          <a:lstStyle/>
          <a:p>
            <a:fld id="{9C7D59A0-03FE-F141-889B-D63C0005F76B}" type="slidenum">
              <a:rPr lang="en-US" smtClean="0"/>
              <a:t>6</a:t>
            </a:fld>
            <a:endParaRPr lang="en-US"/>
          </a:p>
        </p:txBody>
      </p:sp>
    </p:spTree>
    <p:extLst>
      <p:ext uri="{BB962C8B-B14F-4D97-AF65-F5344CB8AC3E}">
        <p14:creationId xmlns:p14="http://schemas.microsoft.com/office/powerpoint/2010/main" val="1056035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big, obvious theme is open access, to articles, data, code specific methods and essentially all information related to a project. Open access means materials being available free of charge to everybody, and in the best cases with licenses so they can be easily reused. </a:t>
            </a:r>
          </a:p>
          <a:p>
            <a:endParaRPr lang="en-US" dirty="0"/>
          </a:p>
          <a:p>
            <a:r>
              <a:rPr lang="en-US" dirty="0"/>
              <a:t>There are different ways you can make your articles open access, for example by publishing in open access journals. However, this can be quite pricy for you as an author. A simpler way, which is completely free to both you and readers, is to share your manuscript as a preprint, which is the final version of your paper before you send it in for publication. </a:t>
            </a:r>
          </a:p>
          <a:p>
            <a:endParaRPr lang="en-US" dirty="0"/>
          </a:p>
          <a:p>
            <a:r>
              <a:rPr lang="en-US" dirty="0"/>
              <a:t>Similarly there are tools and practices for sharing data and code, and we’ll go into more depth about sharing data and the ethics involved in just four weeks. </a:t>
            </a:r>
          </a:p>
          <a:p>
            <a:endParaRPr lang="en-US" dirty="0"/>
          </a:p>
          <a:p>
            <a:r>
              <a:rPr lang="en-US" dirty="0"/>
              <a:t>~ 100 sec</a:t>
            </a:r>
          </a:p>
        </p:txBody>
      </p:sp>
      <p:sp>
        <p:nvSpPr>
          <p:cNvPr id="4" name="Slide Number Placeholder 3"/>
          <p:cNvSpPr>
            <a:spLocks noGrp="1"/>
          </p:cNvSpPr>
          <p:nvPr>
            <p:ph type="sldNum" sz="quarter" idx="10"/>
          </p:nvPr>
        </p:nvSpPr>
        <p:spPr/>
        <p:txBody>
          <a:bodyPr/>
          <a:lstStyle/>
          <a:p>
            <a:fld id="{9C7D59A0-03FE-F141-889B-D63C0005F76B}" type="slidenum">
              <a:rPr lang="en-US" smtClean="0"/>
              <a:t>7</a:t>
            </a:fld>
            <a:endParaRPr lang="en-US"/>
          </a:p>
        </p:txBody>
      </p:sp>
    </p:spTree>
    <p:extLst>
      <p:ext uri="{BB962C8B-B14F-4D97-AF65-F5344CB8AC3E}">
        <p14:creationId xmlns:p14="http://schemas.microsoft.com/office/powerpoint/2010/main" val="3809476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big theme is transparency and increasing the robustness of methods. Project workflow is about keeping track and organizing your project in a transparent, easy to follow manner. This can foster collaboration, enhance reproducibility and minimize mistakes and biases. </a:t>
            </a:r>
          </a:p>
          <a:p>
            <a:endParaRPr lang="en-US" dirty="0"/>
          </a:p>
          <a:p>
            <a:r>
              <a:rPr lang="en-US" dirty="0"/>
              <a:t>You can also register your reports, which means that you send a detailed plan of your study rationale and methods to a journal before you start your project, they put it through peer review and if they think the project is worthwhile, they tell you to conduct the project which they will then publish whether or not the findings are significant. This shifts the focus from sensational results to proper methods, and prevents a lot of the questionable practices I mentioned before. </a:t>
            </a:r>
          </a:p>
          <a:p>
            <a:endParaRPr lang="en-US" dirty="0"/>
          </a:p>
          <a:p>
            <a:r>
              <a:rPr lang="en-US" dirty="0"/>
              <a:t>The open science framework is a popular tool that can be used for both of these practices. It’s essentially a platform where you can create projects, organize and share your files with collaborators, keep track of progress, and share them publicly, if you want. </a:t>
            </a:r>
          </a:p>
          <a:p>
            <a:endParaRPr lang="en-US" dirty="0"/>
          </a:p>
          <a:p>
            <a:r>
              <a:rPr lang="en-US" dirty="0"/>
              <a:t>We will talk about both of these practices and OSF in more detail in upcoming sessions</a:t>
            </a:r>
          </a:p>
          <a:p>
            <a:endParaRPr lang="en-US" dirty="0"/>
          </a:p>
          <a:p>
            <a:r>
              <a:rPr lang="en-US" dirty="0"/>
              <a:t>~ 120 sec</a:t>
            </a:r>
          </a:p>
          <a:p>
            <a:endParaRPr lang="en-US" dirty="0"/>
          </a:p>
        </p:txBody>
      </p:sp>
      <p:sp>
        <p:nvSpPr>
          <p:cNvPr id="4" name="Slide Number Placeholder 3"/>
          <p:cNvSpPr>
            <a:spLocks noGrp="1"/>
          </p:cNvSpPr>
          <p:nvPr>
            <p:ph type="sldNum" sz="quarter" idx="10"/>
          </p:nvPr>
        </p:nvSpPr>
        <p:spPr/>
        <p:txBody>
          <a:bodyPr/>
          <a:lstStyle/>
          <a:p>
            <a:fld id="{9C7D59A0-03FE-F141-889B-D63C0005F76B}" type="slidenum">
              <a:rPr lang="en-US" smtClean="0"/>
              <a:t>8</a:t>
            </a:fld>
            <a:endParaRPr lang="en-US"/>
          </a:p>
        </p:txBody>
      </p:sp>
    </p:spTree>
    <p:extLst>
      <p:ext uri="{BB962C8B-B14F-4D97-AF65-F5344CB8AC3E}">
        <p14:creationId xmlns:p14="http://schemas.microsoft.com/office/powerpoint/2010/main" val="1114115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theme I want to highlight is open dissemination, discussion and collaboration. </a:t>
            </a:r>
          </a:p>
          <a:p>
            <a:endParaRPr lang="en-US" dirty="0"/>
          </a:p>
          <a:p>
            <a:r>
              <a:rPr lang="en-US" dirty="0"/>
              <a:t>Most of science is funded publicly, and it is intended to provide solutions and advances to society, so it only makes sense to no only make research findings openly available in their academic format, but also present it to the communities it relates to in an understandable way.</a:t>
            </a:r>
          </a:p>
          <a:p>
            <a:endParaRPr lang="en-US" dirty="0"/>
          </a:p>
          <a:p>
            <a:r>
              <a:rPr lang="en-US" dirty="0"/>
              <a:t>In a similar vain, participation in science should be made more open and accessible, which involves breaking down existing barriers and systemic inequalities that prevent equal participation from people from different parts of the world, different races, genders, abilities, sexual orientations and depending on financial circumstances. </a:t>
            </a:r>
          </a:p>
          <a:p>
            <a:endParaRPr lang="en-US" dirty="0"/>
          </a:p>
          <a:p>
            <a:r>
              <a:rPr lang="en-US" dirty="0"/>
              <a:t>Lastly, science can also be made more open by having more direct discussions in open spaces, for example on Twitter or Research Gate.</a:t>
            </a:r>
          </a:p>
          <a:p>
            <a:endParaRPr lang="en-US" dirty="0"/>
          </a:p>
          <a:p>
            <a:r>
              <a:rPr lang="en-US" dirty="0"/>
              <a:t>I have to admit I know little about these topics, so I’m looking forward to someone with more experience stepping in to give an introduction to them in future sessions. </a:t>
            </a:r>
          </a:p>
          <a:p>
            <a:endParaRPr lang="en-US" dirty="0"/>
          </a:p>
          <a:p>
            <a:r>
              <a:rPr lang="en-US" dirty="0"/>
              <a:t>~ 75 sec</a:t>
            </a:r>
          </a:p>
          <a:p>
            <a:endParaRPr lang="en-US" dirty="0"/>
          </a:p>
          <a:p>
            <a:endParaRPr lang="en-US" dirty="0"/>
          </a:p>
        </p:txBody>
      </p:sp>
      <p:sp>
        <p:nvSpPr>
          <p:cNvPr id="4" name="Slide Number Placeholder 3"/>
          <p:cNvSpPr>
            <a:spLocks noGrp="1"/>
          </p:cNvSpPr>
          <p:nvPr>
            <p:ph type="sldNum" sz="quarter" idx="10"/>
          </p:nvPr>
        </p:nvSpPr>
        <p:spPr/>
        <p:txBody>
          <a:bodyPr/>
          <a:lstStyle/>
          <a:p>
            <a:fld id="{9C7D59A0-03FE-F141-889B-D63C0005F76B}" type="slidenum">
              <a:rPr lang="en-US" smtClean="0"/>
              <a:t>9</a:t>
            </a:fld>
            <a:endParaRPr lang="en-US"/>
          </a:p>
        </p:txBody>
      </p:sp>
    </p:spTree>
    <p:extLst>
      <p:ext uri="{BB962C8B-B14F-4D97-AF65-F5344CB8AC3E}">
        <p14:creationId xmlns:p14="http://schemas.microsoft.com/office/powerpoint/2010/main" val="527348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Open science has a broad range of benefits. Perhaps most importantly, it improves the quality and integrity of research, but it also spurs innovation and efficiency, and aims to foster better communication and interaction with both global and local communities, leading to greater societal impact of research findings and a broader range of perspectives, populations and issues being studied. </a:t>
            </a:r>
          </a:p>
          <a:p>
            <a:endParaRPr lang="en-US" dirty="0"/>
          </a:p>
          <a:p>
            <a:r>
              <a:rPr lang="en-US" dirty="0"/>
              <a:t>~ 30 sec</a:t>
            </a:r>
          </a:p>
        </p:txBody>
      </p:sp>
      <p:sp>
        <p:nvSpPr>
          <p:cNvPr id="4" name="Slide Number Placeholder 3"/>
          <p:cNvSpPr>
            <a:spLocks noGrp="1"/>
          </p:cNvSpPr>
          <p:nvPr>
            <p:ph type="sldNum" sz="quarter" idx="10"/>
          </p:nvPr>
        </p:nvSpPr>
        <p:spPr/>
        <p:txBody>
          <a:bodyPr/>
          <a:lstStyle/>
          <a:p>
            <a:fld id="{9C7D59A0-03FE-F141-889B-D63C0005F76B}" type="slidenum">
              <a:rPr lang="en-US" smtClean="0"/>
              <a:t>10</a:t>
            </a:fld>
            <a:endParaRPr lang="en-US"/>
          </a:p>
        </p:txBody>
      </p:sp>
    </p:spTree>
    <p:extLst>
      <p:ext uri="{BB962C8B-B14F-4D97-AF65-F5344CB8AC3E}">
        <p14:creationId xmlns:p14="http://schemas.microsoft.com/office/powerpoint/2010/main" val="1023746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736A0-9F24-45BF-B389-F6478DB45CE3}"/>
              </a:ext>
            </a:extLst>
          </p:cNvPr>
          <p:cNvSpPr>
            <a:spLocks noGrp="1"/>
          </p:cNvSpPr>
          <p:nvPr>
            <p:ph type="ctrTitle"/>
          </p:nvPr>
        </p:nvSpPr>
        <p:spPr>
          <a:xfrm>
            <a:off x="1524000" y="1028700"/>
            <a:ext cx="9144000" cy="2481263"/>
          </a:xfrm>
        </p:spPr>
        <p:txBody>
          <a:bodyPr anchor="b">
            <a:normAutofit/>
          </a:bodyPr>
          <a:lstStyle>
            <a:lvl1pPr algn="ctr">
              <a:lnSpc>
                <a:spcPct val="100000"/>
              </a:lnSpc>
              <a:defRPr sz="4000" spc="750" baseline="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13D85EF-076F-4C35-862A-BAFF685DD6B5}"/>
              </a:ext>
            </a:extLst>
          </p:cNvPr>
          <p:cNvSpPr>
            <a:spLocks noGrp="1"/>
          </p:cNvSpPr>
          <p:nvPr>
            <p:ph type="subTitle" idx="1"/>
          </p:nvPr>
        </p:nvSpPr>
        <p:spPr>
          <a:xfrm>
            <a:off x="1524000" y="3824376"/>
            <a:ext cx="9144000" cy="1433423"/>
          </a:xfrm>
        </p:spPr>
        <p:txBody>
          <a:bodyPr>
            <a:normAutofit/>
          </a:bodyPr>
          <a:lstStyle>
            <a:lvl1pPr marL="0" indent="0" algn="ctr">
              <a:lnSpc>
                <a:spcPct val="15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AE221EC-BF54-4DDD-8900-F2027CDAD35C}"/>
              </a:ext>
            </a:extLst>
          </p:cNvPr>
          <p:cNvSpPr>
            <a:spLocks noGrp="1"/>
          </p:cNvSpPr>
          <p:nvPr>
            <p:ph type="dt" sz="half" idx="10"/>
          </p:nvPr>
        </p:nvSpPr>
        <p:spPr/>
        <p:txBody>
          <a:bodyPr/>
          <a:lstStyle/>
          <a:p>
            <a:fld id="{D4A213A3-10E9-421F-81BE-56E0786AB515}" type="datetime2">
              <a:rPr lang="en-US" smtClean="0"/>
              <a:t>Tuesday, October 6, 2020</a:t>
            </a:fld>
            <a:endParaRPr lang="en-US"/>
          </a:p>
        </p:txBody>
      </p:sp>
      <p:sp>
        <p:nvSpPr>
          <p:cNvPr id="5" name="Footer Placeholder 4">
            <a:extLst>
              <a:ext uri="{FF2B5EF4-FFF2-40B4-BE49-F238E27FC236}">
                <a16:creationId xmlns:a16="http://schemas.microsoft.com/office/drawing/2014/main" id="{7CD5AB69-7069-48FB-8925-F2BA84129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29C32A-F7A5-4E3B-A28F-09C82341EB2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130804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A997B-D473-47DE-8B7B-22AB6F31E4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526035-4B81-4537-A22D-92C2E0DBB6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A44D-F637-4017-BAA2-77756A386D98}"/>
              </a:ext>
            </a:extLst>
          </p:cNvPr>
          <p:cNvSpPr>
            <a:spLocks noGrp="1"/>
          </p:cNvSpPr>
          <p:nvPr>
            <p:ph type="dt" sz="half" idx="10"/>
          </p:nvPr>
        </p:nvSpPr>
        <p:spPr/>
        <p:txBody>
          <a:bodyPr/>
          <a:lstStyle/>
          <a:p>
            <a:fld id="{3D5DABC0-2199-478F-BA77-33A651B6CB89}" type="datetime2">
              <a:rPr lang="en-US" smtClean="0"/>
              <a:t>Tuesday, October 6, 2020</a:t>
            </a:fld>
            <a:endParaRPr lang="en-US"/>
          </a:p>
        </p:txBody>
      </p:sp>
      <p:sp>
        <p:nvSpPr>
          <p:cNvPr id="5" name="Footer Placeholder 4">
            <a:extLst>
              <a:ext uri="{FF2B5EF4-FFF2-40B4-BE49-F238E27FC236}">
                <a16:creationId xmlns:a16="http://schemas.microsoft.com/office/drawing/2014/main" id="{EEC1DCE6-ED7D-417C-ABD4-41D61570F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AAF19A-FDAE-446A-A6B6-128F7F96A966}"/>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4055289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96D838-45E9-4D61-AA4E-92A32B579FDA}"/>
              </a:ext>
            </a:extLst>
          </p:cNvPr>
          <p:cNvSpPr>
            <a:spLocks noGrp="1"/>
          </p:cNvSpPr>
          <p:nvPr>
            <p:ph type="title" orient="vert"/>
          </p:nvPr>
        </p:nvSpPr>
        <p:spPr>
          <a:xfrm>
            <a:off x="8724900" y="457199"/>
            <a:ext cx="2628900" cy="5719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C3183D0-4392-4364-8A2D-C47A2AF7A87D}"/>
              </a:ext>
            </a:extLst>
          </p:cNvPr>
          <p:cNvSpPr>
            <a:spLocks noGrp="1"/>
          </p:cNvSpPr>
          <p:nvPr>
            <p:ph type="body" orient="vert" idx="1"/>
          </p:nvPr>
        </p:nvSpPr>
        <p:spPr>
          <a:xfrm>
            <a:off x="838200" y="457199"/>
            <a:ext cx="7734300" cy="571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A36C9-28D5-4820-84F1-E4B9F4E50FA9}"/>
              </a:ext>
            </a:extLst>
          </p:cNvPr>
          <p:cNvSpPr>
            <a:spLocks noGrp="1"/>
          </p:cNvSpPr>
          <p:nvPr>
            <p:ph type="dt" sz="half" idx="10"/>
          </p:nvPr>
        </p:nvSpPr>
        <p:spPr/>
        <p:txBody>
          <a:bodyPr/>
          <a:lstStyle/>
          <a:p>
            <a:fld id="{D72230C6-DF61-47F4-B8C5-1B70E884BF06}" type="datetime2">
              <a:rPr lang="en-US" smtClean="0"/>
              <a:t>Tuesday, October 6, 2020</a:t>
            </a:fld>
            <a:endParaRPr lang="en-US"/>
          </a:p>
        </p:txBody>
      </p:sp>
      <p:sp>
        <p:nvSpPr>
          <p:cNvPr id="5" name="Footer Placeholder 4">
            <a:extLst>
              <a:ext uri="{FF2B5EF4-FFF2-40B4-BE49-F238E27FC236}">
                <a16:creationId xmlns:a16="http://schemas.microsoft.com/office/drawing/2014/main" id="{8997EDC8-558D-4646-86D9-A5424CF2A2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0B7537-E67A-411A-BBA4-061521D3D881}"/>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43358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E99D7-1EE5-4262-9359-A0E2B733116C}"/>
              </a:ext>
            </a:extLst>
          </p:cNvPr>
          <p:cNvSpPr>
            <a:spLocks noGrp="1"/>
          </p:cNvSpPr>
          <p:nvPr>
            <p:ph type="title"/>
          </p:nvPr>
        </p:nvSpPr>
        <p:spPr>
          <a:xfrm>
            <a:off x="1371600" y="793080"/>
            <a:ext cx="10240903" cy="123348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B3DA1C5-272A-45C2-A11A-E7769A27D32F}"/>
              </a:ext>
            </a:extLst>
          </p:cNvPr>
          <p:cNvSpPr>
            <a:spLocks noGrp="1"/>
          </p:cNvSpPr>
          <p:nvPr>
            <p:ph idx="1"/>
          </p:nvPr>
        </p:nvSpPr>
        <p:spPr>
          <a:xfrm>
            <a:off x="1371600" y="2114939"/>
            <a:ext cx="10240903" cy="395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D63DA15-1EAB-4524-9BB7-8A7DA82A20AD}"/>
              </a:ext>
            </a:extLst>
          </p:cNvPr>
          <p:cNvSpPr>
            <a:spLocks noGrp="1"/>
          </p:cNvSpPr>
          <p:nvPr>
            <p:ph type="dt" sz="half" idx="10"/>
          </p:nvPr>
        </p:nvSpPr>
        <p:spPr/>
        <p:txBody>
          <a:bodyPr/>
          <a:lstStyle/>
          <a:p>
            <a:fld id="{6B12B50C-7EEE-46CD-BAF7-BBC4026D959A}" type="datetime2">
              <a:rPr lang="en-US" smtClean="0"/>
              <a:t>Tuesday, October 6, 2020</a:t>
            </a:fld>
            <a:endParaRPr lang="en-US"/>
          </a:p>
        </p:txBody>
      </p:sp>
      <p:sp>
        <p:nvSpPr>
          <p:cNvPr id="5" name="Footer Placeholder 4">
            <a:extLst>
              <a:ext uri="{FF2B5EF4-FFF2-40B4-BE49-F238E27FC236}">
                <a16:creationId xmlns:a16="http://schemas.microsoft.com/office/drawing/2014/main" id="{A1EB93B9-7818-489D-AFFB-B6EAD27FF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528D36-894E-4FCB-B8BB-84DE89949B2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909964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964F1-5687-421F-B3DF-BA3C8DADC0E6}"/>
              </a:ext>
            </a:extLst>
          </p:cNvPr>
          <p:cNvSpPr>
            <a:spLocks noGrp="1"/>
          </p:cNvSpPr>
          <p:nvPr>
            <p:ph type="title"/>
          </p:nvPr>
        </p:nvSpPr>
        <p:spPr>
          <a:xfrm>
            <a:off x="1380930" y="1709738"/>
            <a:ext cx="9966519" cy="2852737"/>
          </a:xfrm>
        </p:spPr>
        <p:txBody>
          <a:bodyPr anchor="b">
            <a:normAutofit/>
          </a:bodyPr>
          <a:lstStyle>
            <a:lvl1pPr>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DBB876-5FD9-4964-BD37-6F05DAEBE325}"/>
              </a:ext>
            </a:extLst>
          </p:cNvPr>
          <p:cNvSpPr>
            <a:spLocks noGrp="1"/>
          </p:cNvSpPr>
          <p:nvPr>
            <p:ph type="body" idx="1" hasCustomPrompt="1"/>
          </p:nvPr>
        </p:nvSpPr>
        <p:spPr>
          <a:xfrm>
            <a:off x="1380930" y="4976327"/>
            <a:ext cx="9966520" cy="1113323"/>
          </a:xfrm>
        </p:spPr>
        <p:txBody>
          <a:bodyPr>
            <a:normAutofit/>
          </a:bodyPr>
          <a:lstStyle>
            <a:lvl1pPr marL="0" indent="0">
              <a:buNone/>
              <a:defRPr sz="12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75EA80A-FCDD-4009-9A1F-8B54817869DC}"/>
              </a:ext>
            </a:extLst>
          </p:cNvPr>
          <p:cNvSpPr>
            <a:spLocks noGrp="1"/>
          </p:cNvSpPr>
          <p:nvPr>
            <p:ph type="dt" sz="half" idx="10"/>
          </p:nvPr>
        </p:nvSpPr>
        <p:spPr/>
        <p:txBody>
          <a:bodyPr/>
          <a:lstStyle/>
          <a:p>
            <a:fld id="{8D4211C4-AE09-4254-A5E3-6DA9B099C971}" type="datetime2">
              <a:rPr lang="en-US" smtClean="0"/>
              <a:t>Tuesday, October 6, 2020</a:t>
            </a:fld>
            <a:endParaRPr lang="en-US"/>
          </a:p>
        </p:txBody>
      </p:sp>
      <p:sp>
        <p:nvSpPr>
          <p:cNvPr id="5" name="Footer Placeholder 4">
            <a:extLst>
              <a:ext uri="{FF2B5EF4-FFF2-40B4-BE49-F238E27FC236}">
                <a16:creationId xmlns:a16="http://schemas.microsoft.com/office/drawing/2014/main" id="{EA4A3422-56D9-4942-BC63-831AED91F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D4B42A-AC2C-4FD8-AD0D-BECDD3846D3A}"/>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8562636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DAF1-8359-4A0F-91B3-03E77C670543}"/>
              </a:ext>
            </a:extLst>
          </p:cNvPr>
          <p:cNvSpPr>
            <a:spLocks noGrp="1"/>
          </p:cNvSpPr>
          <p:nvPr>
            <p:ph type="title"/>
          </p:nvPr>
        </p:nvSpPr>
        <p:spPr>
          <a:xfrm>
            <a:off x="1044054" y="457200"/>
            <a:ext cx="10309745" cy="1233488"/>
          </a:xfrm>
        </p:spPr>
        <p:txBody>
          <a:bodyPr>
            <a:norm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21E3D3-6B33-4CA0-B06B-A8BB05CAB3C4}"/>
              </a:ext>
            </a:extLst>
          </p:cNvPr>
          <p:cNvSpPr>
            <a:spLocks noGrp="1"/>
          </p:cNvSpPr>
          <p:nvPr>
            <p:ph sz="half" idx="1"/>
          </p:nvPr>
        </p:nvSpPr>
        <p:spPr>
          <a:xfrm>
            <a:off x="1044054" y="1996141"/>
            <a:ext cx="4975746"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629C334-815D-47FD-A9B5-E871E28641C9}"/>
              </a:ext>
            </a:extLst>
          </p:cNvPr>
          <p:cNvSpPr>
            <a:spLocks noGrp="1"/>
          </p:cNvSpPr>
          <p:nvPr>
            <p:ph sz="half" idx="2"/>
          </p:nvPr>
        </p:nvSpPr>
        <p:spPr>
          <a:xfrm>
            <a:off x="6172200" y="1996141"/>
            <a:ext cx="5181600"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797975F2-7A90-4820-B90F-D28E31A35EB8}"/>
              </a:ext>
            </a:extLst>
          </p:cNvPr>
          <p:cNvSpPr>
            <a:spLocks noGrp="1"/>
          </p:cNvSpPr>
          <p:nvPr>
            <p:ph type="dt" sz="half" idx="10"/>
          </p:nvPr>
        </p:nvSpPr>
        <p:spPr/>
        <p:txBody>
          <a:bodyPr/>
          <a:lstStyle/>
          <a:p>
            <a:fld id="{681742C3-E082-4760-93B2-E209268DD00C}" type="datetime2">
              <a:rPr lang="en-US" smtClean="0"/>
              <a:t>Tuesday, October 6, 2020</a:t>
            </a:fld>
            <a:endParaRPr lang="en-US"/>
          </a:p>
        </p:txBody>
      </p:sp>
      <p:sp>
        <p:nvSpPr>
          <p:cNvPr id="6" name="Footer Placeholder 5">
            <a:extLst>
              <a:ext uri="{FF2B5EF4-FFF2-40B4-BE49-F238E27FC236}">
                <a16:creationId xmlns:a16="http://schemas.microsoft.com/office/drawing/2014/main" id="{823CFAD5-8AF8-4610-8324-85AA062E27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08CC8-C46E-4A10-8A83-7A251067EA68}"/>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99099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E82B8-F9D9-4F53-A4A6-F12EB5F12846}"/>
              </a:ext>
            </a:extLst>
          </p:cNvPr>
          <p:cNvSpPr>
            <a:spLocks noGrp="1"/>
          </p:cNvSpPr>
          <p:nvPr>
            <p:ph type="title"/>
          </p:nvPr>
        </p:nvSpPr>
        <p:spPr>
          <a:xfrm>
            <a:off x="1368490" y="457200"/>
            <a:ext cx="9986898" cy="1233488"/>
          </a:xfrm>
        </p:spPr>
        <p:txBody>
          <a:bodyPr>
            <a:normAutofit/>
          </a:bodyPr>
          <a:lstStyle>
            <a:lvl1pP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F070CA-85E9-47C7-8564-FFA1AE34B9E5}"/>
              </a:ext>
            </a:extLst>
          </p:cNvPr>
          <p:cNvSpPr>
            <a:spLocks noGrp="1"/>
          </p:cNvSpPr>
          <p:nvPr>
            <p:ph type="body" idx="1"/>
          </p:nvPr>
        </p:nvSpPr>
        <p:spPr>
          <a:xfrm>
            <a:off x="1368490" y="1681163"/>
            <a:ext cx="462908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38D4B1-41B3-4BF5-9076-A16984A81FF1}"/>
              </a:ext>
            </a:extLst>
          </p:cNvPr>
          <p:cNvSpPr>
            <a:spLocks noGrp="1"/>
          </p:cNvSpPr>
          <p:nvPr>
            <p:ph sz="half" idx="2"/>
          </p:nvPr>
        </p:nvSpPr>
        <p:spPr>
          <a:xfrm>
            <a:off x="1368490" y="2505075"/>
            <a:ext cx="462908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E6A38DC-A016-4CFD-AC19-F24A9E062022}"/>
              </a:ext>
            </a:extLst>
          </p:cNvPr>
          <p:cNvSpPr>
            <a:spLocks noGrp="1"/>
          </p:cNvSpPr>
          <p:nvPr>
            <p:ph type="body" sz="quarter" idx="3"/>
          </p:nvPr>
        </p:nvSpPr>
        <p:spPr>
          <a:xfrm>
            <a:off x="6344816" y="1681163"/>
            <a:ext cx="50105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F930FA-8C00-42AB-B2D1-FE4E4BDB3C6E}"/>
              </a:ext>
            </a:extLst>
          </p:cNvPr>
          <p:cNvSpPr>
            <a:spLocks noGrp="1"/>
          </p:cNvSpPr>
          <p:nvPr>
            <p:ph sz="quarter" idx="4"/>
          </p:nvPr>
        </p:nvSpPr>
        <p:spPr>
          <a:xfrm>
            <a:off x="6344814" y="2505075"/>
            <a:ext cx="501057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18B698E-FAE5-4F2C-AE0E-4FD281E8F30E}"/>
              </a:ext>
            </a:extLst>
          </p:cNvPr>
          <p:cNvSpPr>
            <a:spLocks noGrp="1"/>
          </p:cNvSpPr>
          <p:nvPr>
            <p:ph type="dt" sz="half" idx="10"/>
          </p:nvPr>
        </p:nvSpPr>
        <p:spPr/>
        <p:txBody>
          <a:bodyPr/>
          <a:lstStyle/>
          <a:p>
            <a:fld id="{3B6FC950-F824-48B9-B984-CAEE265865E5}" type="datetime2">
              <a:rPr lang="en-US" smtClean="0"/>
              <a:t>Tuesday, October 6, 2020</a:t>
            </a:fld>
            <a:endParaRPr lang="en-US"/>
          </a:p>
        </p:txBody>
      </p:sp>
      <p:sp>
        <p:nvSpPr>
          <p:cNvPr id="8" name="Footer Placeholder 7">
            <a:extLst>
              <a:ext uri="{FF2B5EF4-FFF2-40B4-BE49-F238E27FC236}">
                <a16:creationId xmlns:a16="http://schemas.microsoft.com/office/drawing/2014/main" id="{B5C4BB6C-CAA4-4EA8-8EA1-65ADE056F2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BB6A12-0532-47CA-B070-232141CC1064}"/>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863847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08FA1-831E-4AD6-B0D1-BA85E67A5032}"/>
              </a:ext>
            </a:extLst>
          </p:cNvPr>
          <p:cNvSpPr>
            <a:spLocks noGrp="1"/>
          </p:cNvSpPr>
          <p:nvPr>
            <p:ph type="title"/>
          </p:nvPr>
        </p:nvSpPr>
        <p:spPr>
          <a:xfrm>
            <a:off x="1371599" y="457200"/>
            <a:ext cx="9982199" cy="1233488"/>
          </a:xfrm>
        </p:spPr>
        <p:txBody>
          <a:bodyPr>
            <a:normAutofit/>
          </a:bodyPr>
          <a:lstStyle>
            <a:lvl1pPr>
              <a:defRPr sz="32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CE94142-C469-4B0E-8C01-C64BA28F52D2}"/>
              </a:ext>
            </a:extLst>
          </p:cNvPr>
          <p:cNvSpPr>
            <a:spLocks noGrp="1"/>
          </p:cNvSpPr>
          <p:nvPr>
            <p:ph type="dt" sz="half" idx="10"/>
          </p:nvPr>
        </p:nvSpPr>
        <p:spPr/>
        <p:txBody>
          <a:bodyPr/>
          <a:lstStyle/>
          <a:p>
            <a:fld id="{BC8E3A0F-68E7-4D17-BB84-ED1BA4F6AC6B}" type="datetime2">
              <a:rPr lang="en-US" smtClean="0"/>
              <a:t>Tuesday, October 6, 2020</a:t>
            </a:fld>
            <a:endParaRPr lang="en-US"/>
          </a:p>
        </p:txBody>
      </p:sp>
      <p:sp>
        <p:nvSpPr>
          <p:cNvPr id="4" name="Footer Placeholder 3">
            <a:extLst>
              <a:ext uri="{FF2B5EF4-FFF2-40B4-BE49-F238E27FC236}">
                <a16:creationId xmlns:a16="http://schemas.microsoft.com/office/drawing/2014/main" id="{02AAFCE6-5C7E-438F-8D4A-21E155681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ACFD88-63EA-427F-978C-B7844D1A5E3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180414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82A4F0-76A5-4852-982B-32B3B685732E}"/>
              </a:ext>
            </a:extLst>
          </p:cNvPr>
          <p:cNvSpPr>
            <a:spLocks noGrp="1"/>
          </p:cNvSpPr>
          <p:nvPr>
            <p:ph type="dt" sz="half" idx="10"/>
          </p:nvPr>
        </p:nvSpPr>
        <p:spPr/>
        <p:txBody>
          <a:bodyPr/>
          <a:lstStyle/>
          <a:p>
            <a:fld id="{EDB7BC4F-EDA1-4BA2-BFF3-FE5B31CCB58B}" type="datetime2">
              <a:rPr lang="en-US" smtClean="0"/>
              <a:t>Tuesday, October 6, 2020</a:t>
            </a:fld>
            <a:endParaRPr lang="en-US"/>
          </a:p>
        </p:txBody>
      </p:sp>
      <p:sp>
        <p:nvSpPr>
          <p:cNvPr id="3" name="Footer Placeholder 2">
            <a:extLst>
              <a:ext uri="{FF2B5EF4-FFF2-40B4-BE49-F238E27FC236}">
                <a16:creationId xmlns:a16="http://schemas.microsoft.com/office/drawing/2014/main" id="{8750CFAE-4BEB-4272-A2E6-FDD9D6A032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3B71B7-74B7-4CF1-8FE0-F4863CD7D97C}"/>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5505598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32BE-C4E5-4F12-AB53-EBEF2B76B251}"/>
              </a:ext>
            </a:extLst>
          </p:cNvPr>
          <p:cNvSpPr>
            <a:spLocks noGrp="1"/>
          </p:cNvSpPr>
          <p:nvPr>
            <p:ph type="title"/>
          </p:nvPr>
        </p:nvSpPr>
        <p:spPr>
          <a:xfrm>
            <a:off x="1318755" y="457200"/>
            <a:ext cx="3932237" cy="1921434"/>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FAE7F57-4ABF-4BA4-A892-38857A02F60D}"/>
              </a:ext>
            </a:extLst>
          </p:cNvPr>
          <p:cNvSpPr>
            <a:spLocks noGrp="1"/>
          </p:cNvSpPr>
          <p:nvPr>
            <p:ph idx="1"/>
          </p:nvPr>
        </p:nvSpPr>
        <p:spPr>
          <a:xfrm>
            <a:off x="5648130" y="987425"/>
            <a:ext cx="5707257"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32E444-E5BD-443F-AB83-84D7CE0AB768}"/>
              </a:ext>
            </a:extLst>
          </p:cNvPr>
          <p:cNvSpPr>
            <a:spLocks noGrp="1"/>
          </p:cNvSpPr>
          <p:nvPr>
            <p:ph type="body" sz="half" idx="2"/>
          </p:nvPr>
        </p:nvSpPr>
        <p:spPr>
          <a:xfrm>
            <a:off x="1318755" y="2799184"/>
            <a:ext cx="3932237" cy="306980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998A4-FD2F-4126-99C5-E2063AE02482}"/>
              </a:ext>
            </a:extLst>
          </p:cNvPr>
          <p:cNvSpPr>
            <a:spLocks noGrp="1"/>
          </p:cNvSpPr>
          <p:nvPr>
            <p:ph type="dt" sz="half" idx="10"/>
          </p:nvPr>
        </p:nvSpPr>
        <p:spPr/>
        <p:txBody>
          <a:bodyPr/>
          <a:lstStyle/>
          <a:p>
            <a:fld id="{3AAE694C-1394-4838-A564-7380835C2E77}" type="datetime2">
              <a:rPr lang="en-US" smtClean="0"/>
              <a:t>Tuesday, October 6, 2020</a:t>
            </a:fld>
            <a:endParaRPr lang="en-US"/>
          </a:p>
        </p:txBody>
      </p:sp>
      <p:sp>
        <p:nvSpPr>
          <p:cNvPr id="6" name="Footer Placeholder 5">
            <a:extLst>
              <a:ext uri="{FF2B5EF4-FFF2-40B4-BE49-F238E27FC236}">
                <a16:creationId xmlns:a16="http://schemas.microsoft.com/office/drawing/2014/main" id="{E96457D3-F808-4DB2-9C9C-B185E71F2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31BC9B-21D1-4D2D-B02E-C887A02CA37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847926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43EC2-2D8C-4E8D-8CC7-9676480146E2}"/>
              </a:ext>
            </a:extLst>
          </p:cNvPr>
          <p:cNvSpPr>
            <a:spLocks noGrp="1"/>
          </p:cNvSpPr>
          <p:nvPr>
            <p:ph type="title"/>
          </p:nvPr>
        </p:nvSpPr>
        <p:spPr>
          <a:xfrm>
            <a:off x="1378966" y="681135"/>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66AF89-5FBD-43DD-958D-A5C608AE2E2C}"/>
              </a:ext>
            </a:extLst>
          </p:cNvPr>
          <p:cNvSpPr>
            <a:spLocks noGrp="1"/>
          </p:cNvSpPr>
          <p:nvPr>
            <p:ph type="pic" idx="1"/>
          </p:nvPr>
        </p:nvSpPr>
        <p:spPr>
          <a:xfrm>
            <a:off x="5834742" y="858417"/>
            <a:ext cx="5520645" cy="50026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770A545-2CE6-48C4-A725-EF68A3F1BFCB}"/>
              </a:ext>
            </a:extLst>
          </p:cNvPr>
          <p:cNvSpPr>
            <a:spLocks noGrp="1"/>
          </p:cNvSpPr>
          <p:nvPr>
            <p:ph type="body" sz="half" idx="2"/>
          </p:nvPr>
        </p:nvSpPr>
        <p:spPr>
          <a:xfrm>
            <a:off x="1378966" y="2281335"/>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466B2-6FE6-4352-BBF9-84BCD946C28B}"/>
              </a:ext>
            </a:extLst>
          </p:cNvPr>
          <p:cNvSpPr>
            <a:spLocks noGrp="1"/>
          </p:cNvSpPr>
          <p:nvPr>
            <p:ph type="dt" sz="half" idx="10"/>
          </p:nvPr>
        </p:nvSpPr>
        <p:spPr/>
        <p:txBody>
          <a:bodyPr/>
          <a:lstStyle/>
          <a:p>
            <a:fld id="{CAB84B19-1A00-4EDB-8425-E1827A377364}" type="datetime2">
              <a:rPr lang="en-US" smtClean="0"/>
              <a:t>Tuesday, October 6, 2020</a:t>
            </a:fld>
            <a:endParaRPr lang="en-US"/>
          </a:p>
        </p:txBody>
      </p:sp>
      <p:sp>
        <p:nvSpPr>
          <p:cNvPr id="6" name="Footer Placeholder 5">
            <a:extLst>
              <a:ext uri="{FF2B5EF4-FFF2-40B4-BE49-F238E27FC236}">
                <a16:creationId xmlns:a16="http://schemas.microsoft.com/office/drawing/2014/main" id="{398991BC-29A5-4182-BD83-9D99D28894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1C78F-6633-4604-8832-8E9D2DC768BB}"/>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523384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4C0BBB-0042-4603-A226-6117F3FD5B3C}"/>
              </a:ext>
            </a:extLst>
          </p:cNvPr>
          <p:cNvSpPr/>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44F520-2598-460E-9F91-B02F60830CA2}"/>
              </a:ext>
            </a:extLst>
          </p:cNvPr>
          <p:cNvSpPr/>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D478F2F-4F04-4604-9005-BF0CB1142512}"/>
              </a:ext>
            </a:extLst>
          </p:cNvPr>
          <p:cNvSpPr>
            <a:spLocks noGrp="1"/>
          </p:cNvSpPr>
          <p:nvPr>
            <p:ph type="title"/>
          </p:nvPr>
        </p:nvSpPr>
        <p:spPr>
          <a:xfrm>
            <a:off x="1371600" y="361666"/>
            <a:ext cx="9810376" cy="1659404"/>
          </a:xfrm>
          <a:prstGeom prst="rect">
            <a:avLst/>
          </a:prstGeom>
        </p:spPr>
        <p:txBody>
          <a:bodyPr vert="horz" lIns="0" tIns="0" rIns="0" bIns="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54A17D2-52AF-4B40-80A8-3E0DB855F297}"/>
              </a:ext>
            </a:extLst>
          </p:cNvPr>
          <p:cNvSpPr>
            <a:spLocks noGrp="1"/>
          </p:cNvSpPr>
          <p:nvPr>
            <p:ph type="body" idx="1"/>
          </p:nvPr>
        </p:nvSpPr>
        <p:spPr>
          <a:xfrm>
            <a:off x="1371600" y="2286000"/>
            <a:ext cx="9810376" cy="3857811"/>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592E0AA-D5B3-4BCF-BA69-209D9B335A06}"/>
              </a:ext>
            </a:extLst>
          </p:cNvPr>
          <p:cNvSpPr>
            <a:spLocks noGrp="1"/>
          </p:cNvSpPr>
          <p:nvPr>
            <p:ph type="dt" sz="half" idx="2"/>
          </p:nvPr>
        </p:nvSpPr>
        <p:spPr>
          <a:xfrm>
            <a:off x="7910111" y="6409170"/>
            <a:ext cx="3702392" cy="448830"/>
          </a:xfrm>
          <a:prstGeom prst="rect">
            <a:avLst/>
          </a:prstGeom>
        </p:spPr>
        <p:txBody>
          <a:bodyPr vert="horz" lIns="91440" tIns="45720" rIns="91440" bIns="45720" rtlCol="0" anchor="ctr"/>
          <a:lstStyle>
            <a:lvl1pPr algn="r">
              <a:defRPr sz="800" cap="all" spc="300" baseline="0">
                <a:solidFill>
                  <a:schemeClr val="bg1"/>
                </a:solidFill>
              </a:defRPr>
            </a:lvl1pPr>
          </a:lstStyle>
          <a:p>
            <a:fld id="{10076A27-8146-4F75-9851-A83577C6FD8A}" type="datetime2">
              <a:rPr lang="en-US" smtClean="0"/>
              <a:t>Tuesday, October 6, 2020</a:t>
            </a:fld>
            <a:endParaRPr lang="en-US"/>
          </a:p>
        </p:txBody>
      </p:sp>
      <p:sp>
        <p:nvSpPr>
          <p:cNvPr id="5" name="Footer Placeholder 4">
            <a:extLst>
              <a:ext uri="{FF2B5EF4-FFF2-40B4-BE49-F238E27FC236}">
                <a16:creationId xmlns:a16="http://schemas.microsoft.com/office/drawing/2014/main" id="{5F10A637-D86F-4FA1-985D-2D82456511B1}"/>
              </a:ext>
            </a:extLst>
          </p:cNvPr>
          <p:cNvSpPr>
            <a:spLocks noGrp="1"/>
          </p:cNvSpPr>
          <p:nvPr>
            <p:ph type="ftr" sz="quarter" idx="3"/>
          </p:nvPr>
        </p:nvSpPr>
        <p:spPr>
          <a:xfrm rot="5400000">
            <a:off x="-1828801" y="1912217"/>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endParaRPr lang="en-US"/>
          </a:p>
        </p:txBody>
      </p:sp>
      <p:sp>
        <p:nvSpPr>
          <p:cNvPr id="6" name="Slide Number Placeholder 5">
            <a:extLst>
              <a:ext uri="{FF2B5EF4-FFF2-40B4-BE49-F238E27FC236}">
                <a16:creationId xmlns:a16="http://schemas.microsoft.com/office/drawing/2014/main" id="{80F2FA4D-A931-46BA-B767-29A6FD5AAD2A}"/>
              </a:ext>
            </a:extLst>
          </p:cNvPr>
          <p:cNvSpPr>
            <a:spLocks noGrp="1"/>
          </p:cNvSpPr>
          <p:nvPr>
            <p:ph type="sldNum" sz="quarter" idx="4"/>
          </p:nvPr>
        </p:nvSpPr>
        <p:spPr>
          <a:xfrm>
            <a:off x="11669678" y="6408742"/>
            <a:ext cx="438652" cy="448830"/>
          </a:xfrm>
          <a:prstGeom prst="rect">
            <a:avLst/>
          </a:prstGeom>
        </p:spPr>
        <p:txBody>
          <a:bodyPr vert="horz" lIns="91440" tIns="45720" rIns="91440" bIns="45720" rtlCol="0" anchor="ctr"/>
          <a:lstStyle>
            <a:lvl1pPr algn="r">
              <a:defRPr sz="800">
                <a:solidFill>
                  <a:schemeClr val="bg1"/>
                </a:solidFill>
              </a:defRPr>
            </a:lvl1pPr>
          </a:lstStyle>
          <a:p>
            <a:fld id="{B9EAB3BA-07EE-4B64-A177-47C30D775877}" type="slidenum">
              <a:rPr lang="en-US" smtClean="0"/>
              <a:t>‹#›</a:t>
            </a:fld>
            <a:endParaRPr lang="en-US"/>
          </a:p>
        </p:txBody>
      </p:sp>
    </p:spTree>
    <p:extLst>
      <p:ext uri="{BB962C8B-B14F-4D97-AF65-F5344CB8AC3E}">
        <p14:creationId xmlns:p14="http://schemas.microsoft.com/office/powerpoint/2010/main" val="2893512761"/>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800" r:id="rId6"/>
    <p:sldLayoutId id="2147483795" r:id="rId7"/>
    <p:sldLayoutId id="2147483796" r:id="rId8"/>
    <p:sldLayoutId id="2147483797" r:id="rId9"/>
    <p:sldLayoutId id="2147483799" r:id="rId10"/>
    <p:sldLayoutId id="2147483798"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3.png"/><Relationship Id="rId4" Type="http://schemas.openxmlformats.org/officeDocument/2006/relationships/hyperlink" Target="http://www.researchsupport.uct.ac.za/why-open-scienc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osf.io/4tgjs/"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medium.com/@mullarkey.mike/a-guide-to-open-science-for-people-who-are-already-too-busy-e42f6ac3a1c7" TargetMode="External"/><Relationship Id="rId7" Type="http://schemas.openxmlformats.org/officeDocument/2006/relationships/hyperlink" Target="https://join.slack.com/t/opensciencest-4fn7856/shared_invite/zt-i1dpmiyt-zIKcX3Ihadxv86bCdfIJ9w"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help.osf.io/hc/en-us/articles/360019930613-Upload-files" TargetMode="External"/><Relationship Id="rId5" Type="http://schemas.openxmlformats.org/officeDocument/2006/relationships/hyperlink" Target="https://help.osf.io/hc/en-us/articles/360019737594-Create-a-Project" TargetMode="External"/><Relationship Id="rId4" Type="http://schemas.openxmlformats.org/officeDocument/2006/relationships/hyperlink" Target="https://help.osf.io/hc/en-us/articles/360019929673-Create-an-OSF-Account"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mailto:gwen.vanderwijk@ucalgary.ca" TargetMode="External"/><Relationship Id="rId3" Type="http://schemas.openxmlformats.org/officeDocument/2006/relationships/hyperlink" Target="mailto:ejmuraki@ucalgary.ca" TargetMode="External"/><Relationship Id="rId7" Type="http://schemas.openxmlformats.org/officeDocument/2006/relationships/image" Target="../media/image12.tif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hyperlink" Target="mailto:jenelle.morgan@ucalgary.ca" TargetMode="External"/><Relationship Id="rId4" Type="http://schemas.openxmlformats.org/officeDocument/2006/relationships/image" Target="../media/image3.png"/><Relationship Id="rId9"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openxmlformats.org/officeDocument/2006/relationships/hyperlink" Target="https://docs.github.com/en/free-pro-team@latest/github/getting-started-with-github/set-up-git" TargetMode="External"/><Relationship Id="rId13" Type="http://schemas.openxmlformats.org/officeDocument/2006/relationships/hyperlink" Target="mailto:michael.mccarthy@ucalgary.ca" TargetMode="External"/><Relationship Id="rId3" Type="http://schemas.openxmlformats.org/officeDocument/2006/relationships/hyperlink" Target="https://uofc.sharepoint.com/sites/PsychOpenScienceSSG" TargetMode="External"/><Relationship Id="rId7" Type="http://schemas.openxmlformats.org/officeDocument/2006/relationships/hyperlink" Target="https://github.com/Open-Science-Student-Support-Group/Main" TargetMode="External"/><Relationship Id="rId12" Type="http://schemas.openxmlformats.org/officeDocument/2006/relationships/hyperlink" Target="mailto:matthew.dawson@ucalgary.ca"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help.osf.io/hc/en-us" TargetMode="External"/><Relationship Id="rId11" Type="http://schemas.openxmlformats.org/officeDocument/2006/relationships/image" Target="../media/image3.png"/><Relationship Id="rId5" Type="http://schemas.openxmlformats.org/officeDocument/2006/relationships/hyperlink" Target="https://osf.io/unpxa/)" TargetMode="External"/><Relationship Id="rId15" Type="http://schemas.openxmlformats.org/officeDocument/2006/relationships/image" Target="../media/image15.jpg"/><Relationship Id="rId10" Type="http://schemas.openxmlformats.org/officeDocument/2006/relationships/hyperlink" Target="https://slack.com/intl/en-ca/help/articles/218080037-Getting-started-for-new-members" TargetMode="External"/><Relationship Id="rId4" Type="http://schemas.openxmlformats.org/officeDocument/2006/relationships/hyperlink" Target="https://outlook.office365.com/owa/GrpO365_Psych_Open_Science_SSG@ucalgary.ca/groupsubscription.ashx?action=join&amp;source=MSExchange/LokiServer&amp;guid=5bc6870b-a036-488e-acfe-1a8d31581c7e" TargetMode="External"/><Relationship Id="rId9" Type="http://schemas.openxmlformats.org/officeDocument/2006/relationships/hyperlink" Target="https://join.slack.com/t/opensciencest-4fn7856/shared_invite/zt-h57ix65y-5yrXCVyah0gQSPhbHHRstA" TargetMode="External"/><Relationship Id="rId1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users.ox.ac.uk/~phys1213/ReproAtASC.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www.youtube.com/watch?v=DBGvZ0ni5Tk&amp;t=36s" TargetMode="External"/><Relationship Id="rId3" Type="http://schemas.openxmlformats.org/officeDocument/2006/relationships/hyperlink" Target="https://www.wnycstudios.org/podcasts/radiolab/articles/stereothreat" TargetMode="External"/><Relationship Id="rId7" Type="http://schemas.openxmlformats.org/officeDocument/2006/relationships/hyperlink" Target="https://www.youtube.com/watch?v=UEEcwRUgQu8" TargetMode="External"/><Relationship Id="rId2" Type="http://schemas.openxmlformats.org/officeDocument/2006/relationships/hyperlink" Target="https://septentrio.uit.no/index.php/OSTalk/article/view/5266/4994" TargetMode="External"/><Relationship Id="rId1" Type="http://schemas.openxmlformats.org/officeDocument/2006/relationships/slideLayout" Target="../slideLayouts/slideLayout2.xml"/><Relationship Id="rId6" Type="http://schemas.openxmlformats.org/officeDocument/2006/relationships/hyperlink" Target="https://www.youtube.com/watch?v=c-bemNZ-IqA" TargetMode="External"/><Relationship Id="rId5" Type="http://schemas.openxmlformats.org/officeDocument/2006/relationships/hyperlink" Target="https://www.theblackgoatpodcast.com/posts/its-so-complicated/" TargetMode="External"/><Relationship Id="rId4" Type="http://schemas.openxmlformats.org/officeDocument/2006/relationships/hyperlink" Target="https://researchmatters.libsyn.com/bethany-teachman-phd-and-jeremy-eberle-on-embracing-an-open-science-mindset" TargetMode="External"/><Relationship Id="rId9"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doi.org/10.31234/osf.io/vzjdp" TargetMode="External"/><Relationship Id="rId7" Type="http://schemas.openxmlformats.org/officeDocument/2006/relationships/hyperlink" Target="https://osf.io/w5mbp/wiki/home/"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medium.com/@mullarkey.mike/a-guide-to-open-science-for-people-who-are-already-too-busy-e42f6ac3a1c7" TargetMode="External"/><Relationship Id="rId5" Type="http://schemas.openxmlformats.org/officeDocument/2006/relationships/hyperlink" Target="https://web.archive.org/web/20170312041524/http:/www.brianwansink.com/phd-advice/the-grad-student-who-never-said-no" TargetMode="External"/><Relationship Id="rId4" Type="http://schemas.openxmlformats.org/officeDocument/2006/relationships/hyperlink" Target="http://wavelets.ens.fr/BOYCOTT_ELSEVIER/ARTICLES/2011_08_29_The_Guardian.pd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creativecommons.org/licenses/by/2.0/" TargetMode="External"/><Relationship Id="rId5" Type="http://schemas.openxmlformats.org/officeDocument/2006/relationships/hyperlink" Target="https://www.flickr.com/photos/100477638@N03/" TargetMode="External"/><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doi:%2010.5281/zenodo.1147025"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youtu.be/L5rVH1KGBCY"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3.png"/><Relationship Id="rId4" Type="http://schemas.openxmlformats.org/officeDocument/2006/relationships/hyperlink" Target="https://creativecommons.org/licenses/by/4.0/"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40" name="Rectangle 139">
            <a:extLst>
              <a:ext uri="{FF2B5EF4-FFF2-40B4-BE49-F238E27FC236}">
                <a16:creationId xmlns:a16="http://schemas.microsoft.com/office/drawing/2014/main" id="{ACE9E2ED-2BB1-46AE-A037-86EC1BF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3D1DD7-237E-3A47-9233-1E1F748CB058}"/>
              </a:ext>
            </a:extLst>
          </p:cNvPr>
          <p:cNvSpPr>
            <a:spLocks noGrp="1"/>
          </p:cNvSpPr>
          <p:nvPr>
            <p:ph type="ctrTitle"/>
          </p:nvPr>
        </p:nvSpPr>
        <p:spPr>
          <a:xfrm>
            <a:off x="40097" y="1280378"/>
            <a:ext cx="6549889" cy="2947210"/>
          </a:xfrm>
        </p:spPr>
        <p:txBody>
          <a:bodyPr anchor="t">
            <a:normAutofit/>
          </a:bodyPr>
          <a:lstStyle/>
          <a:p>
            <a:r>
              <a:rPr lang="en-US" dirty="0">
                <a:solidFill>
                  <a:schemeClr val="bg2">
                    <a:lumMod val="25000"/>
                  </a:schemeClr>
                </a:solidFill>
              </a:rPr>
              <a:t>Introduction to </a:t>
            </a:r>
            <a:br>
              <a:rPr lang="en-US" dirty="0">
                <a:solidFill>
                  <a:schemeClr val="bg2">
                    <a:lumMod val="25000"/>
                  </a:schemeClr>
                </a:solidFill>
              </a:rPr>
            </a:br>
            <a:r>
              <a:rPr lang="en-US" dirty="0">
                <a:solidFill>
                  <a:schemeClr val="bg2">
                    <a:lumMod val="25000"/>
                  </a:schemeClr>
                </a:solidFill>
              </a:rPr>
              <a:t>open science</a:t>
            </a:r>
          </a:p>
        </p:txBody>
      </p:sp>
      <p:sp>
        <p:nvSpPr>
          <p:cNvPr id="3" name="Subtitle 2">
            <a:extLst>
              <a:ext uri="{FF2B5EF4-FFF2-40B4-BE49-F238E27FC236}">
                <a16:creationId xmlns:a16="http://schemas.microsoft.com/office/drawing/2014/main" id="{FBE83002-AF0E-CD49-87A6-EF9B6E180748}"/>
              </a:ext>
            </a:extLst>
          </p:cNvPr>
          <p:cNvSpPr>
            <a:spLocks noGrp="1"/>
          </p:cNvSpPr>
          <p:nvPr>
            <p:ph type="subTitle" idx="1"/>
          </p:nvPr>
        </p:nvSpPr>
        <p:spPr>
          <a:xfrm>
            <a:off x="457200" y="4056160"/>
            <a:ext cx="5629272" cy="1712538"/>
          </a:xfrm>
        </p:spPr>
        <p:txBody>
          <a:bodyPr anchor="b">
            <a:noAutofit/>
          </a:bodyPr>
          <a:lstStyle/>
          <a:p>
            <a:r>
              <a:rPr lang="en-US" sz="2000" dirty="0">
                <a:solidFill>
                  <a:schemeClr val="tx1">
                    <a:lumMod val="85000"/>
                    <a:lumOff val="15000"/>
                  </a:schemeClr>
                </a:solidFill>
              </a:rPr>
              <a:t>Open science student support group</a:t>
            </a:r>
          </a:p>
          <a:p>
            <a:r>
              <a:rPr lang="en-US" sz="2000" dirty="0">
                <a:solidFill>
                  <a:schemeClr val="tx1">
                    <a:lumMod val="85000"/>
                    <a:lumOff val="15000"/>
                  </a:schemeClr>
                </a:solidFill>
              </a:rPr>
              <a:t>Oct. 9, 2020</a:t>
            </a:r>
          </a:p>
          <a:p>
            <a:r>
              <a:rPr lang="en-US" sz="2000" dirty="0">
                <a:solidFill>
                  <a:schemeClr val="tx1">
                    <a:lumMod val="85000"/>
                    <a:lumOff val="15000"/>
                  </a:schemeClr>
                </a:solidFill>
              </a:rPr>
              <a:t>Gwen Van der </a:t>
            </a:r>
            <a:r>
              <a:rPr lang="en-US" sz="2000" dirty="0" err="1">
                <a:solidFill>
                  <a:schemeClr val="tx1">
                    <a:lumMod val="85000"/>
                    <a:lumOff val="15000"/>
                  </a:schemeClr>
                </a:solidFill>
              </a:rPr>
              <a:t>Wijk</a:t>
            </a:r>
            <a:endParaRPr lang="en-US" sz="2000" dirty="0">
              <a:solidFill>
                <a:schemeClr val="tx1">
                  <a:lumMod val="85000"/>
                  <a:lumOff val="15000"/>
                </a:schemeClr>
              </a:solidFill>
            </a:endParaRPr>
          </a:p>
        </p:txBody>
      </p:sp>
      <p:sp>
        <p:nvSpPr>
          <p:cNvPr id="142" name="Rectangle 141">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7" y="-3"/>
            <a:ext cx="3611463" cy="6858000"/>
          </a:xfrm>
          <a:prstGeom prst="rect">
            <a:avLst/>
          </a:prstGeom>
          <a:gradFill>
            <a:gsLst>
              <a:gs pos="0">
                <a:schemeClr val="accent5">
                  <a:alpha val="77000"/>
                </a:schemeClr>
              </a:gs>
              <a:gs pos="100000">
                <a:schemeClr val="tx2">
                  <a:lumMod val="50000"/>
                  <a:lumOff val="50000"/>
                  <a:alpha val="52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Rectangle 143">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4068664" cy="6858000"/>
          </a:xfrm>
          <a:prstGeom prst="rect">
            <a:avLst/>
          </a:prstGeom>
          <a:gradFill>
            <a:gsLst>
              <a:gs pos="22000">
                <a:schemeClr val="accent2">
                  <a:alpha val="69000"/>
                </a:schemeClr>
              </a:gs>
              <a:gs pos="99000">
                <a:schemeClr val="accent4">
                  <a:alpha val="74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Rectangle 145">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426853" y="-345671"/>
            <a:ext cx="3429002" cy="4120348"/>
          </a:xfrm>
          <a:prstGeom prst="rect">
            <a:avLst/>
          </a:prstGeom>
          <a:gradFill>
            <a:gsLst>
              <a:gs pos="0">
                <a:schemeClr val="accent5">
                  <a:alpha val="26000"/>
                </a:schemeClr>
              </a:gs>
              <a:gs pos="49000">
                <a:schemeClr val="tx2">
                  <a:lumMod val="75000"/>
                  <a:lumOff val="25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Light bulb bottom, open into a brain shaped light bulb opening up to a bunch of hexagrams with different scientific symbols. Image was created by Adam Douglas" title="Open Science Student Support Group logo">
            <a:extLst>
              <a:ext uri="{FF2B5EF4-FFF2-40B4-BE49-F238E27FC236}">
                <a16:creationId xmlns:a16="http://schemas.microsoft.com/office/drawing/2014/main" id="{4D28E829-C43E-5A4D-BC39-8793C037F03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 b="-3"/>
          <a:stretch/>
        </p:blipFill>
        <p:spPr bwMode="auto">
          <a:xfrm>
            <a:off x="6096000" y="1012536"/>
            <a:ext cx="4756162" cy="4756162"/>
          </a:xfrm>
          <a:custGeom>
            <a:avLst/>
            <a:gdLst/>
            <a:ahLst/>
            <a:cxnLst/>
            <a:rect l="l" t="t" r="r" b="b"/>
            <a:pathLst>
              <a:path w="5031136" h="5031136">
                <a:moveTo>
                  <a:pt x="2515568" y="0"/>
                </a:moveTo>
                <a:cubicBezTo>
                  <a:pt x="3904878" y="0"/>
                  <a:pt x="5031136" y="1126258"/>
                  <a:pt x="5031136" y="2515568"/>
                </a:cubicBezTo>
                <a:cubicBezTo>
                  <a:pt x="5031136" y="3904878"/>
                  <a:pt x="3904878" y="5031136"/>
                  <a:pt x="2515568" y="5031136"/>
                </a:cubicBezTo>
                <a:cubicBezTo>
                  <a:pt x="1126258" y="5031136"/>
                  <a:pt x="0" y="3904878"/>
                  <a:pt x="0" y="2515568"/>
                </a:cubicBezTo>
                <a:cubicBezTo>
                  <a:pt x="0" y="1126258"/>
                  <a:pt x="1126258" y="0"/>
                  <a:pt x="2515568" y="0"/>
                </a:cubicBezTo>
                <a:close/>
              </a:path>
            </a:pathLst>
          </a:cu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CF172E6-D0EB-6B42-8F64-5D74FCFB3D03}"/>
              </a:ext>
            </a:extLst>
          </p:cNvPr>
          <p:cNvSpPr txBox="1"/>
          <p:nvPr/>
        </p:nvSpPr>
        <p:spPr>
          <a:xfrm>
            <a:off x="7270706" y="5214702"/>
            <a:ext cx="2406749" cy="369332"/>
          </a:xfrm>
          <a:prstGeom prst="rect">
            <a:avLst/>
          </a:prstGeom>
          <a:noFill/>
        </p:spPr>
        <p:txBody>
          <a:bodyPr wrap="none" rtlCol="0">
            <a:spAutoFit/>
          </a:bodyPr>
          <a:lstStyle/>
          <a:p>
            <a:r>
              <a:rPr lang="en-US" dirty="0"/>
              <a:t>Image by Adam Douglas</a:t>
            </a:r>
          </a:p>
        </p:txBody>
      </p:sp>
    </p:spTree>
    <p:extLst>
      <p:ext uri="{BB962C8B-B14F-4D97-AF65-F5344CB8AC3E}">
        <p14:creationId xmlns:p14="http://schemas.microsoft.com/office/powerpoint/2010/main" val="3210837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139700" y="-186612"/>
            <a:ext cx="11849099" cy="1112168"/>
          </a:xfrm>
        </p:spPr>
        <p:txBody>
          <a:bodyPr>
            <a:normAutofit/>
          </a:bodyPr>
          <a:lstStyle/>
          <a:p>
            <a:pPr algn="ctr"/>
            <a:r>
              <a:rPr lang="en-US" sz="4400" dirty="0"/>
              <a:t>Benefits of open science</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877065" y="5662231"/>
            <a:ext cx="9893300" cy="757989"/>
          </a:xfrm>
        </p:spPr>
        <p:txBody>
          <a:bodyPr>
            <a:normAutofit fontScale="62500" lnSpcReduction="20000"/>
          </a:bodyPr>
          <a:lstStyle/>
          <a:p>
            <a:pPr marL="0" indent="0">
              <a:buNone/>
            </a:pPr>
            <a:r>
              <a:rPr lang="en-CA" sz="2400" dirty="0"/>
              <a:t>This image was created by </a:t>
            </a:r>
            <a:r>
              <a:rPr lang="en-CA" sz="2400" dirty="0" err="1"/>
              <a:t>Gealen</a:t>
            </a:r>
            <a:r>
              <a:rPr lang="en-CA" sz="2400" dirty="0"/>
              <a:t> Pinnock for the Research Support Hub of the University of Cape Town and is licensed under a </a:t>
            </a:r>
            <a:r>
              <a:rPr lang="en-CA" sz="2400" dirty="0">
                <a:hlinkClick r:id="rId3"/>
              </a:rPr>
              <a:t>Creative Commons Attribution 4.0 International License</a:t>
            </a:r>
            <a:r>
              <a:rPr lang="en-CA" sz="2400" dirty="0"/>
              <a:t>. This image can be found at</a:t>
            </a:r>
            <a:r>
              <a:rPr lang="en-CA" sz="2400" dirty="0">
                <a:hlinkClick r:id="rId4"/>
              </a:rPr>
              <a:t> http://www.researchsupport.uct.ac.za/why-open-science</a:t>
            </a:r>
            <a:r>
              <a:rPr lang="en-CA" sz="2400" dirty="0"/>
              <a:t>. No modifications were made.</a:t>
            </a:r>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5"/>
          <a:stretch>
            <a:fillRect/>
          </a:stretch>
        </p:blipFill>
        <p:spPr>
          <a:xfrm>
            <a:off x="10693849" y="5245658"/>
            <a:ext cx="1667940" cy="1667940"/>
          </a:xfrm>
          <a:prstGeom prst="rect">
            <a:avLst/>
          </a:prstGeom>
        </p:spPr>
      </p:pic>
      <p:pic>
        <p:nvPicPr>
          <p:cNvPr id="8194" name="Picture 2" descr="Six colored 'flower petals' around a black circle saying 'why open science?' On the petals, the following things are written: 'quality &amp; integrity', 'economic benefits', 'global benefits', public disclosure &amp; engagement', 'Innovation' and 'efficiency'. More on : https://lh5.googleusercontent.com/MXa9SZsZE42_Prt-_Das5OHfDG0BoNMfPKfMA8AozSCXWkYQUDoiq02DgmS4OB27E3edfHTqUS0ykc9eHqezx9jA87KLOPI7H16UtpC5uUASNl1-6uxKNGM3dV39LrxSz9eHxl15iz8" title="Wheel of open science benefits">
            <a:extLst>
              <a:ext uri="{FF2B5EF4-FFF2-40B4-BE49-F238E27FC236}">
                <a16:creationId xmlns:a16="http://schemas.microsoft.com/office/drawing/2014/main" id="{7740A438-F2DB-C543-8A47-578EEE797CB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7065" y="925556"/>
            <a:ext cx="9893300" cy="4736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0176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normAutofit/>
          </a:bodyPr>
          <a:lstStyle/>
          <a:p>
            <a:r>
              <a:rPr lang="en-US" sz="4400" dirty="0"/>
              <a:t>Benefits for you</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272728"/>
            <a:ext cx="10875686" cy="4848672"/>
          </a:xfrm>
        </p:spPr>
        <p:txBody>
          <a:bodyPr>
            <a:normAutofit/>
          </a:bodyPr>
          <a:lstStyle/>
          <a:p>
            <a:pPr fontAlgn="base"/>
            <a:r>
              <a:rPr lang="en-CA" sz="2400" dirty="0"/>
              <a:t>Being part of an cooperative global research community</a:t>
            </a:r>
          </a:p>
          <a:p>
            <a:pPr lvl="1" fontAlgn="base"/>
            <a:r>
              <a:rPr lang="en-CA" dirty="0"/>
              <a:t>Access to feedback, data, code, collaborators, etc. </a:t>
            </a:r>
            <a:r>
              <a:rPr lang="en-CA" sz="1800" dirty="0"/>
              <a:t>(Allen &amp; </a:t>
            </a:r>
            <a:r>
              <a:rPr lang="en-CA" sz="1800" dirty="0" err="1"/>
              <a:t>Mehler</a:t>
            </a:r>
            <a:r>
              <a:rPr lang="en-CA" sz="1800" dirty="0"/>
              <a:t>, 2019)</a:t>
            </a:r>
          </a:p>
          <a:p>
            <a:pPr fontAlgn="base"/>
            <a:r>
              <a:rPr lang="en-CA" sz="2400" dirty="0"/>
              <a:t>Great investment in your future </a:t>
            </a:r>
            <a:r>
              <a:rPr lang="en-CA" sz="1800" dirty="0"/>
              <a:t>(Allen &amp; </a:t>
            </a:r>
            <a:r>
              <a:rPr lang="en-CA" sz="1800" dirty="0" err="1"/>
              <a:t>Mehler</a:t>
            </a:r>
            <a:r>
              <a:rPr lang="en-CA" sz="1800" dirty="0"/>
              <a:t>, 2019)</a:t>
            </a:r>
          </a:p>
          <a:p>
            <a:pPr lvl="1" fontAlgn="base"/>
            <a:r>
              <a:rPr lang="en-CA" dirty="0"/>
              <a:t>Science is on the way to being open</a:t>
            </a:r>
          </a:p>
          <a:p>
            <a:pPr lvl="1" fontAlgn="base"/>
            <a:r>
              <a:rPr lang="en-CA" dirty="0"/>
              <a:t>Open science skills transfer to non-academic careers</a:t>
            </a:r>
          </a:p>
          <a:p>
            <a:pPr fontAlgn="base"/>
            <a:r>
              <a:rPr lang="en-CA" sz="2400" dirty="0"/>
              <a:t>Open access articles receive 18% more citations </a:t>
            </a:r>
            <a:r>
              <a:rPr lang="en-CA" sz="1800" dirty="0"/>
              <a:t>(</a:t>
            </a:r>
            <a:r>
              <a:rPr lang="en-CA" sz="1800" dirty="0" err="1"/>
              <a:t>Piwowar</a:t>
            </a:r>
            <a:r>
              <a:rPr lang="en-CA" sz="1800" dirty="0"/>
              <a:t> et al., 2018)</a:t>
            </a:r>
            <a:endParaRPr lang="en-CA" sz="2400" dirty="0"/>
          </a:p>
          <a:p>
            <a:pPr fontAlgn="base"/>
            <a:r>
              <a:rPr lang="en-CA" sz="2400" dirty="0"/>
              <a:t>Greater chance of publishing null findings </a:t>
            </a:r>
            <a:r>
              <a:rPr lang="en-CA" sz="1800" dirty="0"/>
              <a:t>(Allen &amp; </a:t>
            </a:r>
            <a:r>
              <a:rPr lang="en-CA" sz="1800" dirty="0" err="1"/>
              <a:t>Mehler</a:t>
            </a:r>
            <a:r>
              <a:rPr lang="en-CA" sz="1800" dirty="0"/>
              <a:t>, 2019)</a:t>
            </a:r>
            <a:endParaRPr lang="en-CA" sz="2400" dirty="0"/>
          </a:p>
          <a:p>
            <a:pPr marL="0" indent="0" fontAlgn="base">
              <a:buNone/>
            </a:pPr>
            <a:endParaRPr lang="en-CA" sz="2400"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3"/>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486147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lstStyle/>
          <a:p>
            <a:r>
              <a:rPr lang="en-US" sz="4400" dirty="0"/>
              <a:t>Barriers to open science</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272728"/>
            <a:ext cx="10875686" cy="4285861"/>
          </a:xfrm>
        </p:spPr>
        <p:txBody>
          <a:bodyPr/>
          <a:lstStyle/>
          <a:p>
            <a:pPr marL="0" indent="0" algn="ctr">
              <a:buNone/>
            </a:pPr>
            <a:r>
              <a:rPr lang="en-US" sz="2400" dirty="0"/>
              <a:t>“It is an unfortunate irony that open-science practices are not equally accessible to all scientists” </a:t>
            </a:r>
          </a:p>
          <a:p>
            <a:pPr marL="0" indent="0" algn="ctr">
              <a:buNone/>
            </a:pPr>
            <a:r>
              <a:rPr lang="en-CA" sz="2400" dirty="0" err="1"/>
              <a:t>Bahlai</a:t>
            </a:r>
            <a:r>
              <a:rPr lang="en-CA" sz="2400" dirty="0"/>
              <a:t> et al., 2019, p79-80</a:t>
            </a:r>
          </a:p>
          <a:p>
            <a:pPr marL="0" indent="0" algn="ctr">
              <a:buNone/>
            </a:pPr>
            <a:endParaRPr lang="en-CA" sz="2400" dirty="0"/>
          </a:p>
          <a:p>
            <a:r>
              <a:rPr lang="en-CA" sz="2400" dirty="0"/>
              <a:t>Career stage/job stability</a:t>
            </a:r>
          </a:p>
          <a:p>
            <a:pPr lvl="1"/>
            <a:r>
              <a:rPr lang="en-CA" dirty="0" err="1"/>
              <a:t>Kathawalla</a:t>
            </a:r>
            <a:r>
              <a:rPr lang="en-CA" dirty="0"/>
              <a:t> et al., 2020: Tips on how to talk to your supervisor about open science</a:t>
            </a:r>
            <a:endParaRPr lang="en-US" dirty="0"/>
          </a:p>
          <a:p>
            <a:pPr fontAlgn="base"/>
            <a:r>
              <a:rPr lang="en-CA" sz="2400" dirty="0"/>
              <a:t>Systemic inequalities</a:t>
            </a:r>
          </a:p>
          <a:p>
            <a:pPr fontAlgn="base"/>
            <a:r>
              <a:rPr lang="en-CA" sz="2400" dirty="0"/>
              <a:t>Core values over ‘all-or-nothing’ approach</a:t>
            </a:r>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3"/>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283723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lstStyle/>
          <a:p>
            <a:r>
              <a:rPr lang="en-US" sz="4400" dirty="0"/>
              <a:t>Coming back to our group</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272728"/>
            <a:ext cx="10875686" cy="5001072"/>
          </a:xfrm>
        </p:spPr>
        <p:txBody>
          <a:bodyPr>
            <a:normAutofit/>
          </a:bodyPr>
          <a:lstStyle/>
          <a:p>
            <a:pPr fontAlgn="base"/>
            <a:r>
              <a:rPr lang="en-CA" sz="2400" dirty="0"/>
              <a:t>Group values/</a:t>
            </a:r>
            <a:r>
              <a:rPr lang="en-CA" sz="2400" dirty="0">
                <a:hlinkClick r:id="rId3"/>
              </a:rPr>
              <a:t>community guidelines</a:t>
            </a:r>
            <a:endParaRPr lang="en-CA" sz="2400" dirty="0"/>
          </a:p>
          <a:p>
            <a:pPr lvl="1" fontAlgn="base"/>
            <a:r>
              <a:rPr lang="en-CA" dirty="0"/>
              <a:t>No shaming - Open science is not binary, everyone does what they can</a:t>
            </a:r>
          </a:p>
          <a:p>
            <a:pPr lvl="1" fontAlgn="base"/>
            <a:r>
              <a:rPr lang="en-CA" dirty="0"/>
              <a:t>Collaboration over competition</a:t>
            </a:r>
          </a:p>
          <a:p>
            <a:pPr lvl="1" fontAlgn="base"/>
            <a:r>
              <a:rPr lang="en-CA" dirty="0"/>
              <a:t>Inclusivity &amp; accountability</a:t>
            </a:r>
          </a:p>
          <a:p>
            <a:pPr lvl="1" fontAlgn="base"/>
            <a:r>
              <a:rPr lang="en-CA" dirty="0"/>
              <a:t>Mental health </a:t>
            </a:r>
          </a:p>
          <a:p>
            <a:pPr fontAlgn="base"/>
            <a:r>
              <a:rPr lang="en-CA" sz="2400" dirty="0"/>
              <a:t>Community involvement</a:t>
            </a:r>
          </a:p>
          <a:p>
            <a:pPr lvl="1" fontAlgn="base"/>
            <a:r>
              <a:rPr lang="en-CA" dirty="0"/>
              <a:t>Visitor – Member – Contributor – Organizer </a:t>
            </a:r>
          </a:p>
          <a:p>
            <a:pPr fontAlgn="base"/>
            <a:r>
              <a:rPr lang="en-CA" sz="2400" dirty="0"/>
              <a:t>Hands on challenges</a:t>
            </a:r>
          </a:p>
          <a:p>
            <a:pPr fontAlgn="base"/>
            <a:endParaRPr lang="en-CA" sz="2400"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4"/>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898486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lstStyle/>
          <a:p>
            <a:r>
              <a:rPr lang="en-US" sz="4400" dirty="0"/>
              <a:t>Challenges</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104900"/>
            <a:ext cx="10875686" cy="5168900"/>
          </a:xfrm>
          <a:ln>
            <a:noFill/>
          </a:ln>
        </p:spPr>
        <p:txBody>
          <a:bodyPr>
            <a:normAutofit lnSpcReduction="10000"/>
          </a:bodyPr>
          <a:lstStyle/>
          <a:p>
            <a:pPr fontAlgn="base"/>
            <a:r>
              <a:rPr lang="en-CA" sz="2400" dirty="0"/>
              <a:t>Learn more about it!</a:t>
            </a:r>
          </a:p>
          <a:p>
            <a:pPr lvl="1" fontAlgn="base"/>
            <a:r>
              <a:rPr lang="en-CA" dirty="0"/>
              <a:t>Check out the resources we’ve collected and read/watch/listen to something (includes ‘</a:t>
            </a:r>
            <a:r>
              <a:rPr lang="en-CA" dirty="0">
                <a:hlinkClick r:id="rId3"/>
              </a:rPr>
              <a:t>A guide to open science for people who are already too busy</a:t>
            </a:r>
            <a:r>
              <a:rPr lang="en-CA" dirty="0"/>
              <a:t>’)</a:t>
            </a:r>
          </a:p>
          <a:p>
            <a:pPr fontAlgn="base"/>
            <a:r>
              <a:rPr lang="en-CA" sz="2400" dirty="0"/>
              <a:t>Talk about it!</a:t>
            </a:r>
          </a:p>
          <a:p>
            <a:pPr lvl="1" fontAlgn="base"/>
            <a:r>
              <a:rPr lang="en-CA" dirty="0"/>
              <a:t>Ask a question/share something you’ve recently learned about open science on Slack (#session1)</a:t>
            </a:r>
          </a:p>
          <a:p>
            <a:pPr lvl="1" fontAlgn="base"/>
            <a:r>
              <a:rPr lang="en-CA" dirty="0"/>
              <a:t>Share and discuss the article by </a:t>
            </a:r>
            <a:r>
              <a:rPr lang="en-CA" dirty="0" err="1"/>
              <a:t>Kathawalla</a:t>
            </a:r>
            <a:r>
              <a:rPr lang="en-CA" dirty="0"/>
              <a:t> et al. (2020) with your supervisor/lab</a:t>
            </a:r>
          </a:p>
          <a:p>
            <a:pPr fontAlgn="base"/>
            <a:r>
              <a:rPr lang="en-CA" sz="2400" dirty="0"/>
              <a:t>Try it out!</a:t>
            </a:r>
          </a:p>
          <a:p>
            <a:pPr lvl="1" fontAlgn="base"/>
            <a:r>
              <a:rPr lang="en-CA" dirty="0">
                <a:hlinkClick r:id="rId4"/>
              </a:rPr>
              <a:t>Create an OSF account</a:t>
            </a:r>
            <a:r>
              <a:rPr lang="en-CA" dirty="0"/>
              <a:t>, </a:t>
            </a:r>
            <a:r>
              <a:rPr lang="en-CA" dirty="0">
                <a:hlinkClick r:id="rId5"/>
              </a:rPr>
              <a:t>set up a project </a:t>
            </a:r>
            <a:r>
              <a:rPr lang="en-CA" dirty="0"/>
              <a:t>and </a:t>
            </a:r>
            <a:r>
              <a:rPr lang="en-CA" dirty="0">
                <a:hlinkClick r:id="rId6"/>
              </a:rPr>
              <a:t>upload/organize your files </a:t>
            </a:r>
            <a:r>
              <a:rPr lang="en-CA" dirty="0"/>
              <a:t>(private/public)</a:t>
            </a:r>
          </a:p>
          <a:p>
            <a:pPr fontAlgn="base"/>
            <a:r>
              <a:rPr lang="en-CA" sz="2400" dirty="0"/>
              <a:t>Implement it!</a:t>
            </a:r>
          </a:p>
          <a:p>
            <a:pPr lvl="1" fontAlgn="base"/>
            <a:r>
              <a:rPr lang="en-CA" dirty="0"/>
              <a:t>Create an overview of the different open science practices at each stage of a project and place it on/around your desk (use </a:t>
            </a:r>
            <a:r>
              <a:rPr lang="en-CA" dirty="0" err="1"/>
              <a:t>Kathawalla</a:t>
            </a:r>
            <a:r>
              <a:rPr lang="en-CA" dirty="0"/>
              <a:t> et al., 2020 as starting point)</a:t>
            </a:r>
          </a:p>
          <a:p>
            <a:pPr lvl="1" fontAlgn="base"/>
            <a:r>
              <a:rPr lang="en-CA" dirty="0"/>
              <a:t>Commit to joining our sessions this semester (</a:t>
            </a:r>
            <a:r>
              <a:rPr lang="en-CA" dirty="0">
                <a:hlinkClick r:id="rId7"/>
              </a:rPr>
              <a:t>join our slack workspace </a:t>
            </a:r>
            <a:r>
              <a:rPr lang="en-CA" dirty="0"/>
              <a:t>to stay up to date)</a:t>
            </a:r>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8"/>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720589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lstStyle/>
          <a:p>
            <a:r>
              <a:rPr lang="en-US" sz="4400" dirty="0"/>
              <a:t>People to contact</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31937" y="4013200"/>
            <a:ext cx="3100537" cy="2159000"/>
          </a:xfrm>
        </p:spPr>
        <p:txBody>
          <a:bodyPr>
            <a:normAutofit/>
          </a:bodyPr>
          <a:lstStyle/>
          <a:p>
            <a:pPr marL="0" indent="0">
              <a:buNone/>
            </a:pPr>
            <a:r>
              <a:rPr lang="en-CA" sz="2400" dirty="0"/>
              <a:t>Want to present a session? Contact Emiko at </a:t>
            </a:r>
            <a:r>
              <a:rPr lang="en-CA" sz="2400" dirty="0">
                <a:hlinkClick r:id="rId3"/>
              </a:rPr>
              <a:t>ejmuraki@ucalgary.ca</a:t>
            </a:r>
            <a:r>
              <a:rPr lang="en-CA" sz="2400" dirty="0"/>
              <a:t> or on Slack @Emiko</a:t>
            </a:r>
          </a:p>
          <a:p>
            <a:pPr marL="0" indent="0">
              <a:buNone/>
            </a:pPr>
            <a:endParaRPr lang="en-CA" sz="2400" dirty="0"/>
          </a:p>
          <a:p>
            <a:pPr marL="0" indent="0">
              <a:buNone/>
            </a:pPr>
            <a:endParaRPr lang="en-CA" sz="2400"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4"/>
          <a:stretch>
            <a:fillRect/>
          </a:stretch>
        </p:blipFill>
        <p:spPr>
          <a:xfrm>
            <a:off x="10693849" y="5245658"/>
            <a:ext cx="1667940" cy="1667940"/>
          </a:xfrm>
          <a:prstGeom prst="rect">
            <a:avLst/>
          </a:prstGeom>
        </p:spPr>
      </p:pic>
      <p:sp>
        <p:nvSpPr>
          <p:cNvPr id="5" name="Content Placeholder 2">
            <a:extLst>
              <a:ext uri="{FF2B5EF4-FFF2-40B4-BE49-F238E27FC236}">
                <a16:creationId xmlns:a16="http://schemas.microsoft.com/office/drawing/2014/main" id="{26CF5ADE-9C61-4B46-B652-E7BD169A6B00}"/>
              </a:ext>
            </a:extLst>
          </p:cNvPr>
          <p:cNvSpPr txBox="1">
            <a:spLocks/>
          </p:cNvSpPr>
          <p:nvPr/>
        </p:nvSpPr>
        <p:spPr>
          <a:xfrm>
            <a:off x="3801922" y="4013200"/>
            <a:ext cx="3754328" cy="2500536"/>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CA" sz="2400" dirty="0"/>
              <a:t>Have a complaint/bad experience? Contact </a:t>
            </a:r>
            <a:r>
              <a:rPr lang="en-CA" sz="2400" dirty="0" err="1"/>
              <a:t>Jenelle</a:t>
            </a:r>
            <a:r>
              <a:rPr lang="en-CA" sz="2400" dirty="0"/>
              <a:t> at </a:t>
            </a:r>
            <a:r>
              <a:rPr lang="en-CA" sz="2400" dirty="0">
                <a:hlinkClick r:id="rId5"/>
              </a:rPr>
              <a:t>jenelle.morgan@ucalgary.ca</a:t>
            </a:r>
            <a:r>
              <a:rPr lang="en-CA" sz="2400" dirty="0"/>
              <a:t> or on Slack @</a:t>
            </a:r>
            <a:r>
              <a:rPr lang="en-CA" sz="2400" dirty="0" err="1"/>
              <a:t>Jenelle</a:t>
            </a:r>
            <a:r>
              <a:rPr lang="en-CA" sz="2400" dirty="0"/>
              <a:t> Morgan</a:t>
            </a:r>
          </a:p>
        </p:txBody>
      </p:sp>
      <p:pic>
        <p:nvPicPr>
          <p:cNvPr id="9218" name="Picture 2" descr="https://lh3.googleusercontent.com/75pqxS4aOWsQJLQVd4xPxXgcPO-diaOurY6MdpH60dVtfbOZyW5PwAvbG5yAcTuAdGRbTjHNOurIy34hgSGMzj1fwXepHONP-SaE_yf-VtOclYgsEE8puiKVa9ySjZzy8XWMtFUkAkQ">
            <a:extLst>
              <a:ext uri="{FF2B5EF4-FFF2-40B4-BE49-F238E27FC236}">
                <a16:creationId xmlns:a16="http://schemas.microsoft.com/office/drawing/2014/main" id="{D3978714-A313-D74A-B6F4-88CAD2163D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596612" y="1202384"/>
            <a:ext cx="2197819" cy="280821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FE7DCD1F-4B67-7043-9D46-B097B651E089}"/>
              </a:ext>
            </a:extLst>
          </p:cNvPr>
          <p:cNvPicPr>
            <a:picLocks noChangeAspect="1"/>
          </p:cNvPicPr>
          <p:nvPr/>
        </p:nvPicPr>
        <p:blipFill rotWithShape="1">
          <a:blip r:embed="rId7"/>
          <a:srcRect t="82" r="841" b="-82"/>
          <a:stretch/>
        </p:blipFill>
        <p:spPr>
          <a:xfrm>
            <a:off x="331937" y="1304742"/>
            <a:ext cx="2581574" cy="2603500"/>
          </a:xfrm>
          <a:prstGeom prst="rect">
            <a:avLst/>
          </a:prstGeom>
        </p:spPr>
      </p:pic>
      <p:sp>
        <p:nvSpPr>
          <p:cNvPr id="9" name="Content Placeholder 2">
            <a:extLst>
              <a:ext uri="{FF2B5EF4-FFF2-40B4-BE49-F238E27FC236}">
                <a16:creationId xmlns:a16="http://schemas.microsoft.com/office/drawing/2014/main" id="{53B3D5E3-8565-3146-9333-CB00B5E8A948}"/>
              </a:ext>
            </a:extLst>
          </p:cNvPr>
          <p:cNvSpPr txBox="1">
            <a:spLocks/>
          </p:cNvSpPr>
          <p:nvPr/>
        </p:nvSpPr>
        <p:spPr>
          <a:xfrm>
            <a:off x="7925698" y="4013200"/>
            <a:ext cx="3754328" cy="2500536"/>
          </a:xfrm>
          <a:prstGeom prst="rect">
            <a:avLst/>
          </a:prstGeom>
        </p:spPr>
        <p:txBody>
          <a:bodyPr vert="horz" lIns="0" tIns="0" rIns="0" bIns="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CA" sz="2400" dirty="0"/>
              <a:t>Other questions/comments? Contact Gwen at </a:t>
            </a:r>
            <a:r>
              <a:rPr lang="en-CA" sz="2400" dirty="0">
                <a:hlinkClick r:id="rId8"/>
              </a:rPr>
              <a:t>gwen.vanderwijk@ucalgary.ca</a:t>
            </a:r>
            <a:r>
              <a:rPr lang="en-CA" sz="2400" dirty="0"/>
              <a:t> or on Slack @Gwen</a:t>
            </a:r>
          </a:p>
        </p:txBody>
      </p:sp>
      <p:pic>
        <p:nvPicPr>
          <p:cNvPr id="10" name="Picture 9">
            <a:extLst>
              <a:ext uri="{FF2B5EF4-FFF2-40B4-BE49-F238E27FC236}">
                <a16:creationId xmlns:a16="http://schemas.microsoft.com/office/drawing/2014/main" id="{66CE9EFF-C019-2042-8958-F5A62500F68D}"/>
              </a:ext>
            </a:extLst>
          </p:cNvPr>
          <p:cNvPicPr>
            <a:picLocks noChangeAspect="1"/>
          </p:cNvPicPr>
          <p:nvPr/>
        </p:nvPicPr>
        <p:blipFill rotWithShape="1">
          <a:blip r:embed="rId9"/>
          <a:srcRect l="16978" t="9467" b="37006"/>
          <a:stretch/>
        </p:blipFill>
        <p:spPr>
          <a:xfrm>
            <a:off x="4472836" y="1202384"/>
            <a:ext cx="2450045" cy="2808217"/>
          </a:xfrm>
          <a:prstGeom prst="rect">
            <a:avLst/>
          </a:prstGeom>
        </p:spPr>
      </p:pic>
    </p:spTree>
    <p:extLst>
      <p:ext uri="{BB962C8B-B14F-4D97-AF65-F5344CB8AC3E}">
        <p14:creationId xmlns:p14="http://schemas.microsoft.com/office/powerpoint/2010/main" val="3378455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lstStyle/>
          <a:p>
            <a:r>
              <a:rPr lang="en-US" sz="4400" dirty="0"/>
              <a:t>Online platforms</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272728"/>
            <a:ext cx="5445165" cy="5001072"/>
          </a:xfrm>
        </p:spPr>
        <p:txBody>
          <a:bodyPr>
            <a:normAutofit/>
          </a:bodyPr>
          <a:lstStyle/>
          <a:p>
            <a:pPr marL="0" indent="0">
              <a:buNone/>
            </a:pPr>
            <a:r>
              <a:rPr lang="en-CA" sz="2400" dirty="0"/>
              <a:t>Teams/</a:t>
            </a:r>
            <a:r>
              <a:rPr lang="en-CA" sz="2400" dirty="0" err="1"/>
              <a:t>Sharepoint</a:t>
            </a:r>
            <a:r>
              <a:rPr lang="en-CA" sz="2400" dirty="0"/>
              <a:t> (</a:t>
            </a:r>
            <a:r>
              <a:rPr lang="en-CA" sz="2400" dirty="0">
                <a:hlinkClick r:id="rId3"/>
              </a:rPr>
              <a:t>view page</a:t>
            </a:r>
            <a:r>
              <a:rPr lang="en-CA" sz="2400" dirty="0"/>
              <a:t> – </a:t>
            </a:r>
            <a:r>
              <a:rPr lang="en-CA" sz="2400" dirty="0">
                <a:hlinkClick r:id="rId4"/>
              </a:rPr>
              <a:t>join group</a:t>
            </a:r>
            <a:r>
              <a:rPr lang="en-CA" sz="2400" dirty="0"/>
              <a:t>)</a:t>
            </a:r>
          </a:p>
          <a:p>
            <a:r>
              <a:rPr lang="en-CA" dirty="0"/>
              <a:t>Basic info on our group </a:t>
            </a:r>
            <a:r>
              <a:rPr lang="en-CA" dirty="0">
                <a:sym typeface="Wingdings" pitchFamily="2" charset="2"/>
              </a:rPr>
              <a:t> sharing</a:t>
            </a:r>
            <a:endParaRPr lang="en-CA" dirty="0"/>
          </a:p>
          <a:p>
            <a:pPr marL="0" indent="0">
              <a:buNone/>
            </a:pPr>
            <a:r>
              <a:rPr lang="en-CA" sz="2400" dirty="0"/>
              <a:t>OSF (</a:t>
            </a:r>
            <a:r>
              <a:rPr lang="en-CA" sz="2400" dirty="0">
                <a:hlinkClick r:id="rId5"/>
              </a:rPr>
              <a:t>view our page</a:t>
            </a:r>
            <a:r>
              <a:rPr lang="en-CA" sz="2400" dirty="0"/>
              <a:t> – </a:t>
            </a:r>
            <a:r>
              <a:rPr lang="en-CA" sz="2400" dirty="0">
                <a:solidFill>
                  <a:schemeClr val="accent3"/>
                </a:solidFill>
                <a:hlinkClick r:id="rId6"/>
              </a:rPr>
              <a:t>get started</a:t>
            </a:r>
            <a:r>
              <a:rPr lang="en-CA" sz="2400" dirty="0"/>
              <a:t>)</a:t>
            </a:r>
          </a:p>
          <a:p>
            <a:r>
              <a:rPr lang="en-CA" dirty="0"/>
              <a:t>Popular platform for open science projects (cooperation, sharing data/articles)</a:t>
            </a:r>
          </a:p>
          <a:p>
            <a:pPr marL="0" indent="0">
              <a:buNone/>
            </a:pPr>
            <a:r>
              <a:rPr lang="en-CA" sz="2400" dirty="0"/>
              <a:t>GitHub (</a:t>
            </a:r>
            <a:r>
              <a:rPr lang="en-CA" sz="2400" dirty="0">
                <a:hlinkClick r:id="rId7"/>
              </a:rPr>
              <a:t>view our page</a:t>
            </a:r>
            <a:r>
              <a:rPr lang="en-CA" sz="2400" dirty="0"/>
              <a:t> – </a:t>
            </a:r>
            <a:r>
              <a:rPr lang="en-CA" sz="2400" dirty="0">
                <a:hlinkClick r:id="rId8"/>
              </a:rPr>
              <a:t>get started</a:t>
            </a:r>
            <a:r>
              <a:rPr lang="en-CA" sz="2400" dirty="0"/>
              <a:t>)</a:t>
            </a:r>
          </a:p>
          <a:p>
            <a:r>
              <a:rPr lang="en-CA" dirty="0"/>
              <a:t>Sharing code/open source software</a:t>
            </a:r>
          </a:p>
          <a:p>
            <a:pPr marL="0" indent="0">
              <a:buNone/>
            </a:pPr>
            <a:r>
              <a:rPr lang="en-CA" sz="2400" dirty="0"/>
              <a:t>Slack (</a:t>
            </a:r>
            <a:r>
              <a:rPr lang="en-CA" sz="2400" dirty="0">
                <a:hlinkClick r:id="rId9"/>
              </a:rPr>
              <a:t>join our workspace</a:t>
            </a:r>
            <a:r>
              <a:rPr lang="en-CA" sz="2400" dirty="0"/>
              <a:t> – </a:t>
            </a:r>
            <a:r>
              <a:rPr lang="en-CA" sz="2400" dirty="0">
                <a:hlinkClick r:id="rId10"/>
              </a:rPr>
              <a:t>get help</a:t>
            </a:r>
            <a:r>
              <a:rPr lang="en-CA" sz="2400" dirty="0"/>
              <a:t>)</a:t>
            </a:r>
          </a:p>
          <a:p>
            <a:r>
              <a:rPr lang="en-CA" dirty="0"/>
              <a:t>Communication within group</a:t>
            </a:r>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11"/>
          <a:stretch>
            <a:fillRect/>
          </a:stretch>
        </p:blipFill>
        <p:spPr>
          <a:xfrm>
            <a:off x="10693849" y="5245658"/>
            <a:ext cx="1667940" cy="1667940"/>
          </a:xfrm>
          <a:prstGeom prst="rect">
            <a:avLst/>
          </a:prstGeom>
        </p:spPr>
      </p:pic>
      <p:sp>
        <p:nvSpPr>
          <p:cNvPr id="8" name="Content Placeholder 2">
            <a:extLst>
              <a:ext uri="{FF2B5EF4-FFF2-40B4-BE49-F238E27FC236}">
                <a16:creationId xmlns:a16="http://schemas.microsoft.com/office/drawing/2014/main" id="{3D65E624-E178-2340-965C-A22548E918C2}"/>
              </a:ext>
            </a:extLst>
          </p:cNvPr>
          <p:cNvSpPr txBox="1">
            <a:spLocks/>
          </p:cNvSpPr>
          <p:nvPr/>
        </p:nvSpPr>
        <p:spPr>
          <a:xfrm>
            <a:off x="5359400" y="1272728"/>
            <a:ext cx="6700341" cy="5001072"/>
          </a:xfrm>
          <a:prstGeom prst="rect">
            <a:avLst/>
          </a:prstGeom>
        </p:spPr>
        <p:txBody>
          <a:bodyPr vert="horz" lIns="0" tIns="0" rIns="0" bIns="0" rtlCol="0">
            <a:normAutofit fontScale="92500"/>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CA" sz="2400" dirty="0"/>
              <a:t>      Run into technical issues? Contact Matt/Michael</a:t>
            </a:r>
          </a:p>
          <a:p>
            <a:pPr marL="0" indent="0">
              <a:buFont typeface="Arial" panose="020B0604020202020204" pitchFamily="34" charset="0"/>
              <a:buNone/>
            </a:pPr>
            <a:endParaRPr lang="en-CA" sz="2400" dirty="0"/>
          </a:p>
          <a:p>
            <a:pPr marL="0" indent="0">
              <a:buFont typeface="Arial" panose="020B0604020202020204" pitchFamily="34" charset="0"/>
              <a:buNone/>
            </a:pPr>
            <a:endParaRPr lang="en-CA" sz="2400" dirty="0"/>
          </a:p>
          <a:p>
            <a:pPr marL="0" indent="0">
              <a:buFont typeface="Arial" panose="020B0604020202020204" pitchFamily="34" charset="0"/>
              <a:buNone/>
            </a:pPr>
            <a:endParaRPr lang="en-CA" sz="2400" dirty="0"/>
          </a:p>
          <a:p>
            <a:pPr marL="0" indent="0">
              <a:buFont typeface="Arial" panose="020B0604020202020204" pitchFamily="34" charset="0"/>
              <a:buNone/>
            </a:pPr>
            <a:endParaRPr lang="en-CA" sz="2400" dirty="0"/>
          </a:p>
          <a:p>
            <a:pPr marL="0" indent="0">
              <a:buFont typeface="Arial" panose="020B0604020202020204" pitchFamily="34" charset="0"/>
              <a:buNone/>
            </a:pPr>
            <a:endParaRPr lang="en-CA" sz="2400" dirty="0"/>
          </a:p>
          <a:p>
            <a:pPr marL="0" indent="0">
              <a:buFont typeface="Arial" panose="020B0604020202020204" pitchFamily="34" charset="0"/>
              <a:buNone/>
            </a:pPr>
            <a:r>
              <a:rPr lang="en-CA" sz="2400" dirty="0"/>
              <a:t> </a:t>
            </a:r>
          </a:p>
          <a:p>
            <a:pPr marL="0" indent="0">
              <a:lnSpc>
                <a:spcPct val="100000"/>
              </a:lnSpc>
              <a:buNone/>
            </a:pPr>
            <a:r>
              <a:rPr lang="en-CA" sz="2200" dirty="0">
                <a:hlinkClick r:id="rId12"/>
              </a:rPr>
              <a:t>matthew.dawson@ucalgary.ca</a:t>
            </a:r>
            <a:r>
              <a:rPr lang="en-CA" sz="2200" dirty="0"/>
              <a:t>    </a:t>
            </a:r>
            <a:r>
              <a:rPr lang="en-CA" sz="2200" dirty="0">
                <a:hlinkClick r:id="rId13"/>
              </a:rPr>
              <a:t>michael.mccarthy@ucalgary.ca</a:t>
            </a:r>
            <a:r>
              <a:rPr lang="en-CA" sz="2200" dirty="0"/>
              <a:t> 	@Matt Dawson		        @Michael</a:t>
            </a:r>
          </a:p>
          <a:p>
            <a:pPr marL="0" indent="0">
              <a:lnSpc>
                <a:spcPct val="100000"/>
              </a:lnSpc>
              <a:buFont typeface="Arial" panose="020B0604020202020204" pitchFamily="34" charset="0"/>
              <a:buNone/>
            </a:pPr>
            <a:r>
              <a:rPr lang="en-CA" sz="2200" dirty="0"/>
              <a:t>        </a:t>
            </a:r>
            <a:r>
              <a:rPr lang="en-CA" sz="2200" dirty="0" err="1"/>
              <a:t>Sharepoint</a:t>
            </a:r>
            <a:r>
              <a:rPr lang="en-CA" sz="2200" dirty="0"/>
              <a:t>/OSF/GitHub	 Slack/OSF/GitHub</a:t>
            </a:r>
          </a:p>
        </p:txBody>
      </p:sp>
      <p:pic>
        <p:nvPicPr>
          <p:cNvPr id="9" name="Picture 8">
            <a:extLst>
              <a:ext uri="{FF2B5EF4-FFF2-40B4-BE49-F238E27FC236}">
                <a16:creationId xmlns:a16="http://schemas.microsoft.com/office/drawing/2014/main" id="{89BC76A1-2F99-E342-8868-D3BC332CA3D7}"/>
              </a:ext>
            </a:extLst>
          </p:cNvPr>
          <p:cNvPicPr>
            <a:picLocks noChangeAspect="1"/>
          </p:cNvPicPr>
          <p:nvPr/>
        </p:nvPicPr>
        <p:blipFill>
          <a:blip r:embed="rId14"/>
          <a:stretch>
            <a:fillRect/>
          </a:stretch>
        </p:blipFill>
        <p:spPr>
          <a:xfrm>
            <a:off x="5831037" y="1685428"/>
            <a:ext cx="2398563" cy="3198084"/>
          </a:xfrm>
          <a:prstGeom prst="rect">
            <a:avLst/>
          </a:prstGeom>
        </p:spPr>
      </p:pic>
      <p:pic>
        <p:nvPicPr>
          <p:cNvPr id="11" name="Picture 10">
            <a:extLst>
              <a:ext uri="{FF2B5EF4-FFF2-40B4-BE49-F238E27FC236}">
                <a16:creationId xmlns:a16="http://schemas.microsoft.com/office/drawing/2014/main" id="{EB85D321-6FC1-524D-AE02-C146A9AB5070}"/>
              </a:ext>
            </a:extLst>
          </p:cNvPr>
          <p:cNvPicPr>
            <a:picLocks noChangeAspect="1"/>
          </p:cNvPicPr>
          <p:nvPr/>
        </p:nvPicPr>
        <p:blipFill>
          <a:blip r:embed="rId15"/>
          <a:stretch>
            <a:fillRect/>
          </a:stretch>
        </p:blipFill>
        <p:spPr>
          <a:xfrm>
            <a:off x="9090952" y="1678088"/>
            <a:ext cx="2136237" cy="3205424"/>
          </a:xfrm>
          <a:prstGeom prst="rect">
            <a:avLst/>
          </a:prstGeom>
        </p:spPr>
      </p:pic>
    </p:spTree>
    <p:extLst>
      <p:ext uri="{BB962C8B-B14F-4D97-AF65-F5344CB8AC3E}">
        <p14:creationId xmlns:p14="http://schemas.microsoft.com/office/powerpoint/2010/main" val="4000607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lstStyle/>
          <a:p>
            <a:r>
              <a:rPr lang="en-US" sz="4400" dirty="0"/>
              <a:t>References</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184745"/>
            <a:ext cx="10875686" cy="5136542"/>
          </a:xfrm>
        </p:spPr>
        <p:txBody>
          <a:bodyPr>
            <a:normAutofit fontScale="62500" lnSpcReduction="20000"/>
          </a:bodyPr>
          <a:lstStyle/>
          <a:p>
            <a:pPr fontAlgn="base"/>
            <a:r>
              <a:rPr lang="en-CA" dirty="0"/>
              <a:t>Allen, C. &amp; </a:t>
            </a:r>
            <a:r>
              <a:rPr lang="en-CA" dirty="0" err="1"/>
              <a:t>Mehler</a:t>
            </a:r>
            <a:r>
              <a:rPr lang="en-CA" dirty="0"/>
              <a:t>, DMA. (2019). Open science challenges, benefits and tips in early career and beyond. </a:t>
            </a:r>
            <a:r>
              <a:rPr lang="en-CA" i="1" dirty="0" err="1"/>
              <a:t>PLoS</a:t>
            </a:r>
            <a:r>
              <a:rPr lang="en-CA" i="1" dirty="0"/>
              <a:t> </a:t>
            </a:r>
            <a:r>
              <a:rPr lang="en-CA" i="1" dirty="0" err="1"/>
              <a:t>Biol</a:t>
            </a:r>
            <a:r>
              <a:rPr lang="en-CA" dirty="0"/>
              <a:t> 17(5): e3000246. https:// </a:t>
            </a:r>
            <a:r>
              <a:rPr lang="en-CA" dirty="0" err="1"/>
              <a:t>doi.org</a:t>
            </a:r>
            <a:r>
              <a:rPr lang="en-CA" dirty="0"/>
              <a:t>/10.1371/journal.pbio.3000246</a:t>
            </a:r>
          </a:p>
          <a:p>
            <a:pPr fontAlgn="base"/>
            <a:r>
              <a:rPr lang="en-CA" dirty="0" err="1"/>
              <a:t>Amrhein</a:t>
            </a:r>
            <a:r>
              <a:rPr lang="en-CA" dirty="0"/>
              <a:t>, V., Greenland, S., &amp; McShane, B. (2019). Scientists rise up against statistical significance.</a:t>
            </a:r>
            <a:endParaRPr lang="en-CA" sz="2400" dirty="0"/>
          </a:p>
          <a:p>
            <a:pPr fontAlgn="base"/>
            <a:r>
              <a:rPr lang="en-CA" dirty="0" err="1"/>
              <a:t>Bahlai</a:t>
            </a:r>
            <a:r>
              <a:rPr lang="en-CA" dirty="0"/>
              <a:t>, C., Bartlett, L. J., </a:t>
            </a:r>
            <a:r>
              <a:rPr lang="en-CA" dirty="0" err="1"/>
              <a:t>Burgio</a:t>
            </a:r>
            <a:r>
              <a:rPr lang="en-CA" dirty="0"/>
              <a:t>, K. R., Fournier, A., Keiser, C. N., </a:t>
            </a:r>
            <a:r>
              <a:rPr lang="en-CA" dirty="0" err="1"/>
              <a:t>Poisot</a:t>
            </a:r>
            <a:r>
              <a:rPr lang="en-CA" dirty="0"/>
              <a:t>, T., &amp; Whitney, K. S. (2019). Open science isn’t always open to all scientists. </a:t>
            </a:r>
            <a:r>
              <a:rPr lang="en-CA" i="1" dirty="0"/>
              <a:t>American Scientist, 107</a:t>
            </a:r>
            <a:r>
              <a:rPr lang="en-CA" dirty="0"/>
              <a:t>(2), 78-82.</a:t>
            </a:r>
          </a:p>
          <a:p>
            <a:pPr fontAlgn="base"/>
            <a:r>
              <a:rPr lang="en-CA" dirty="0" err="1"/>
              <a:t>Bumpus</a:t>
            </a:r>
            <a:r>
              <a:rPr lang="en-CA" dirty="0"/>
              <a:t>, N. (2020). Too many senior white academics still resist recognizing racism. </a:t>
            </a:r>
            <a:r>
              <a:rPr lang="en-CA" i="1" dirty="0"/>
              <a:t>Nature</a:t>
            </a:r>
            <a:r>
              <a:rPr lang="en-CA" dirty="0"/>
              <a:t>, </a:t>
            </a:r>
            <a:r>
              <a:rPr lang="en-CA" i="1" dirty="0"/>
              <a:t>583</a:t>
            </a:r>
            <a:r>
              <a:rPr lang="en-CA" dirty="0"/>
              <a:t>(7818), 661-661.</a:t>
            </a:r>
          </a:p>
          <a:p>
            <a:pPr fontAlgn="base"/>
            <a:r>
              <a:rPr lang="en-CA" dirty="0" err="1"/>
              <a:t>Joober</a:t>
            </a:r>
            <a:r>
              <a:rPr lang="en-CA" dirty="0"/>
              <a:t>, R., Schmitz, N., </a:t>
            </a:r>
            <a:r>
              <a:rPr lang="en-CA" dirty="0" err="1"/>
              <a:t>Annable</a:t>
            </a:r>
            <a:r>
              <a:rPr lang="en-CA" dirty="0"/>
              <a:t>, L., &amp; </a:t>
            </a:r>
            <a:r>
              <a:rPr lang="en-CA" dirty="0" err="1"/>
              <a:t>Boksa</a:t>
            </a:r>
            <a:r>
              <a:rPr lang="en-CA" dirty="0"/>
              <a:t>, P. (2012). Publication bias: what are the challenges and can they be overcome?. </a:t>
            </a:r>
            <a:r>
              <a:rPr lang="en-CA" i="1" dirty="0"/>
              <a:t>Journal of psychiatry &amp; neuroscience: JPN</a:t>
            </a:r>
            <a:r>
              <a:rPr lang="en-CA" dirty="0"/>
              <a:t>, </a:t>
            </a:r>
            <a:r>
              <a:rPr lang="en-CA" i="1" dirty="0"/>
              <a:t>37</a:t>
            </a:r>
            <a:r>
              <a:rPr lang="en-CA" dirty="0"/>
              <a:t>(3), 149.</a:t>
            </a:r>
          </a:p>
          <a:p>
            <a:pPr fontAlgn="base"/>
            <a:r>
              <a:rPr lang="en-CA" dirty="0" err="1"/>
              <a:t>Larivière</a:t>
            </a:r>
            <a:r>
              <a:rPr lang="en-CA" dirty="0"/>
              <a:t>, V., </a:t>
            </a:r>
            <a:r>
              <a:rPr lang="en-CA" dirty="0" err="1"/>
              <a:t>Haustein</a:t>
            </a:r>
            <a:r>
              <a:rPr lang="en-CA" dirty="0"/>
              <a:t>, S., &amp; </a:t>
            </a:r>
            <a:r>
              <a:rPr lang="en-CA" dirty="0" err="1"/>
              <a:t>Mongeon</a:t>
            </a:r>
            <a:r>
              <a:rPr lang="en-CA" dirty="0"/>
              <a:t>, P. (2015). The oligopoly of academic publishers in the digital era. </a:t>
            </a:r>
            <a:r>
              <a:rPr lang="en-CA" i="1" dirty="0" err="1"/>
              <a:t>PloS</a:t>
            </a:r>
            <a:r>
              <a:rPr lang="en-CA" i="1" dirty="0"/>
              <a:t> one</a:t>
            </a:r>
            <a:r>
              <a:rPr lang="en-CA" dirty="0"/>
              <a:t>, </a:t>
            </a:r>
            <a:r>
              <a:rPr lang="en-CA" i="1" dirty="0"/>
              <a:t>10</a:t>
            </a:r>
            <a:r>
              <a:rPr lang="en-CA" dirty="0"/>
              <a:t>(6), e0127502.</a:t>
            </a:r>
            <a:endParaRPr lang="en-CA" sz="2400" dirty="0"/>
          </a:p>
          <a:p>
            <a:pPr fontAlgn="base"/>
            <a:r>
              <a:rPr lang="en-CA" dirty="0" err="1"/>
              <a:t>Nosek</a:t>
            </a:r>
            <a:r>
              <a:rPr lang="en-CA" dirty="0"/>
              <a:t>, B. A., </a:t>
            </a:r>
            <a:r>
              <a:rPr lang="en-CA" dirty="0" err="1"/>
              <a:t>Aarts</a:t>
            </a:r>
            <a:r>
              <a:rPr lang="en-CA" dirty="0"/>
              <a:t>, A. A., Anderson, J. E., </a:t>
            </a:r>
            <a:r>
              <a:rPr lang="en-CA" dirty="0" err="1"/>
              <a:t>Kappes</a:t>
            </a:r>
            <a:r>
              <a:rPr lang="en-CA" dirty="0"/>
              <a:t>, H. B., &amp; Open Science Collaboration. (2015). Estimating the reproducibility of psychological science. </a:t>
            </a:r>
            <a:r>
              <a:rPr lang="en-CA" i="1" dirty="0"/>
              <a:t>Science</a:t>
            </a:r>
            <a:r>
              <a:rPr lang="en-CA" dirty="0"/>
              <a:t>, </a:t>
            </a:r>
            <a:r>
              <a:rPr lang="en-CA" i="1" dirty="0"/>
              <a:t>349</a:t>
            </a:r>
            <a:r>
              <a:rPr lang="en-CA" dirty="0"/>
              <a:t>(6251), aac4716-aac4716.</a:t>
            </a:r>
          </a:p>
          <a:p>
            <a:pPr fontAlgn="base"/>
            <a:r>
              <a:rPr lang="en-CA" dirty="0" err="1"/>
              <a:t>Nuijten</a:t>
            </a:r>
            <a:r>
              <a:rPr lang="en-CA" dirty="0"/>
              <a:t>, M. B., </a:t>
            </a:r>
            <a:r>
              <a:rPr lang="en-CA" dirty="0" err="1"/>
              <a:t>Hartgerink</a:t>
            </a:r>
            <a:r>
              <a:rPr lang="en-CA" dirty="0"/>
              <a:t>, C. H., van </a:t>
            </a:r>
            <a:r>
              <a:rPr lang="en-CA" dirty="0" err="1"/>
              <a:t>Assen</a:t>
            </a:r>
            <a:r>
              <a:rPr lang="en-CA" dirty="0"/>
              <a:t>, M. A., </a:t>
            </a:r>
            <a:r>
              <a:rPr lang="en-CA" dirty="0" err="1"/>
              <a:t>Epskamp</a:t>
            </a:r>
            <a:r>
              <a:rPr lang="en-CA" dirty="0"/>
              <a:t>, S., &amp; </a:t>
            </a:r>
            <a:r>
              <a:rPr lang="en-CA" dirty="0" err="1"/>
              <a:t>Wicherts</a:t>
            </a:r>
            <a:r>
              <a:rPr lang="en-CA" dirty="0"/>
              <a:t>, J. M. (2016). The prevalence of statistical reporting errors in psychology (1985–2013). </a:t>
            </a:r>
            <a:r>
              <a:rPr lang="en-CA" i="1" dirty="0"/>
              <a:t>Behavior research methods</a:t>
            </a:r>
            <a:r>
              <a:rPr lang="en-CA" dirty="0"/>
              <a:t>, </a:t>
            </a:r>
            <a:r>
              <a:rPr lang="en-CA" i="1" dirty="0"/>
              <a:t>48</a:t>
            </a:r>
            <a:r>
              <a:rPr lang="en-CA" dirty="0"/>
              <a:t>(4), 1205-1226.</a:t>
            </a:r>
          </a:p>
          <a:p>
            <a:pPr fontAlgn="base"/>
            <a:r>
              <a:rPr lang="en-CA" dirty="0" err="1"/>
              <a:t>Piwowar</a:t>
            </a:r>
            <a:r>
              <a:rPr lang="en-CA" dirty="0"/>
              <a:t>, H., </a:t>
            </a:r>
            <a:r>
              <a:rPr lang="en-CA" dirty="0" err="1"/>
              <a:t>Priem</a:t>
            </a:r>
            <a:r>
              <a:rPr lang="en-CA" dirty="0"/>
              <a:t>, J., </a:t>
            </a:r>
            <a:r>
              <a:rPr lang="en-CA" dirty="0" err="1"/>
              <a:t>Larivière</a:t>
            </a:r>
            <a:r>
              <a:rPr lang="en-CA" dirty="0"/>
              <a:t>, V., </a:t>
            </a:r>
            <a:r>
              <a:rPr lang="en-CA" dirty="0" err="1"/>
              <a:t>Alperin</a:t>
            </a:r>
            <a:r>
              <a:rPr lang="en-CA" dirty="0"/>
              <a:t>, J. P., Matthias, L., Norlander, B., ... &amp; </a:t>
            </a:r>
            <a:r>
              <a:rPr lang="en-CA" dirty="0" err="1"/>
              <a:t>Haustein</a:t>
            </a:r>
            <a:r>
              <a:rPr lang="en-CA" dirty="0"/>
              <a:t>, S. (2018). The state of OA: a large-scale analysis of the prevalence and impact of Open Access articles. </a:t>
            </a:r>
            <a:r>
              <a:rPr lang="en-CA" i="1" dirty="0" err="1"/>
              <a:t>PeerJ</a:t>
            </a:r>
            <a:r>
              <a:rPr lang="en-CA" dirty="0"/>
              <a:t>, </a:t>
            </a:r>
            <a:r>
              <a:rPr lang="en-CA" i="1" dirty="0"/>
              <a:t>6</a:t>
            </a:r>
            <a:r>
              <a:rPr lang="en-CA" dirty="0"/>
              <a:t>, e4375.</a:t>
            </a:r>
          </a:p>
          <a:p>
            <a:pPr fontAlgn="base"/>
            <a:r>
              <a:rPr lang="en-CA" dirty="0"/>
              <a:t>Tennant, J [DARIAH-EU]. (2018, June 1). Open Science is just good science [Video]. </a:t>
            </a:r>
            <a:r>
              <a:rPr lang="en-CA" dirty="0" err="1"/>
              <a:t>Youtube</a:t>
            </a:r>
            <a:r>
              <a:rPr lang="en-CA" dirty="0"/>
              <a:t>. https://</a:t>
            </a:r>
            <a:r>
              <a:rPr lang="en-CA" dirty="0" err="1"/>
              <a:t>www.youtube.com</a:t>
            </a:r>
            <a:r>
              <a:rPr lang="en-CA" dirty="0"/>
              <a:t>/</a:t>
            </a:r>
            <a:r>
              <a:rPr lang="en-CA" dirty="0" err="1"/>
              <a:t>watch?v</a:t>
            </a:r>
            <a:r>
              <a:rPr lang="en-CA" dirty="0"/>
              <a:t>=UEEcwRUgQu8&amp;feature=</a:t>
            </a:r>
            <a:r>
              <a:rPr lang="en-CA" dirty="0" err="1"/>
              <a:t>emb_title</a:t>
            </a:r>
            <a:r>
              <a:rPr lang="en-CA" dirty="0"/>
              <a:t>. [Talk delivered at the Oxford University Seminar on Reproducibility and Open Research. </a:t>
            </a:r>
            <a:r>
              <a:rPr lang="en-CA" dirty="0">
                <a:hlinkClick r:id="rId2"/>
              </a:rPr>
              <a:t>http://users.ox.ac.uk/~phys1213/ReproAtASC.html</a:t>
            </a:r>
            <a:r>
              <a:rPr lang="en-CA" dirty="0"/>
              <a:t>]</a:t>
            </a:r>
          </a:p>
          <a:p>
            <a:pPr fontAlgn="base"/>
            <a:r>
              <a:rPr lang="en-CA" dirty="0" err="1"/>
              <a:t>Wellmon</a:t>
            </a:r>
            <a:r>
              <a:rPr lang="en-CA" dirty="0"/>
              <a:t>, C., &amp; Piper, A. (2017). Publication, power, and patronage: On inequality and academic publishing. </a:t>
            </a:r>
            <a:r>
              <a:rPr lang="en-CA" i="1" dirty="0"/>
              <a:t>Critical Inquiry</a:t>
            </a:r>
            <a:r>
              <a:rPr lang="en-CA" dirty="0"/>
              <a:t>, </a:t>
            </a:r>
            <a:r>
              <a:rPr lang="en-CA" i="1" dirty="0"/>
              <a:t>21</a:t>
            </a:r>
            <a:r>
              <a:rPr lang="en-CA" dirty="0"/>
              <a:t>.</a:t>
            </a:r>
            <a:endParaRPr lang="en-US"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3"/>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7473075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lstStyle/>
          <a:p>
            <a:r>
              <a:rPr lang="en-US" sz="4400" dirty="0"/>
              <a:t>Resources</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272728"/>
            <a:ext cx="10875686" cy="4975672"/>
          </a:xfrm>
        </p:spPr>
        <p:txBody>
          <a:bodyPr>
            <a:normAutofit fontScale="92500" lnSpcReduction="20000"/>
          </a:bodyPr>
          <a:lstStyle/>
          <a:p>
            <a:pPr marL="0" indent="0">
              <a:buNone/>
            </a:pPr>
            <a:r>
              <a:rPr lang="en-CA" sz="2400" dirty="0"/>
              <a:t>Listen (podcasts):</a:t>
            </a:r>
          </a:p>
          <a:p>
            <a:r>
              <a:rPr lang="en-CA" dirty="0"/>
              <a:t>Open science talks:  </a:t>
            </a:r>
            <a:r>
              <a:rPr lang="en-CA" dirty="0">
                <a:hlinkClick r:id="rId2"/>
              </a:rPr>
              <a:t>What is open science? </a:t>
            </a:r>
            <a:r>
              <a:rPr lang="en-CA" dirty="0"/>
              <a:t>(~15 minutes)</a:t>
            </a:r>
          </a:p>
          <a:p>
            <a:r>
              <a:rPr lang="en-CA" dirty="0"/>
              <a:t>Radiolab: </a:t>
            </a:r>
            <a:r>
              <a:rPr lang="en-CA" dirty="0">
                <a:hlinkClick r:id="rId3"/>
              </a:rPr>
              <a:t>Stereothreat </a:t>
            </a:r>
            <a:r>
              <a:rPr lang="en-CA" dirty="0"/>
              <a:t>(~40 min)</a:t>
            </a:r>
          </a:p>
          <a:p>
            <a:r>
              <a:rPr lang="en-CA" dirty="0"/>
              <a:t>Research Matters: </a:t>
            </a:r>
            <a:r>
              <a:rPr lang="en-CA" dirty="0">
                <a:hlinkClick r:id="rId4"/>
              </a:rPr>
              <a:t>Embracing an open science mindset </a:t>
            </a:r>
            <a:r>
              <a:rPr lang="en-CA" dirty="0"/>
              <a:t>(~60 min)</a:t>
            </a:r>
          </a:p>
          <a:p>
            <a:r>
              <a:rPr lang="en-CA" dirty="0"/>
              <a:t>The black goat: </a:t>
            </a:r>
            <a:r>
              <a:rPr lang="en-CA" dirty="0">
                <a:hlinkClick r:id="rId5"/>
              </a:rPr>
              <a:t>It’s so complicated </a:t>
            </a:r>
            <a:r>
              <a:rPr lang="en-CA" dirty="0"/>
              <a:t>(~70 min)</a:t>
            </a:r>
          </a:p>
          <a:p>
            <a:endParaRPr lang="en-CA" dirty="0"/>
          </a:p>
          <a:p>
            <a:pPr marL="0" indent="0">
              <a:buNone/>
            </a:pPr>
            <a:r>
              <a:rPr lang="en-CA" sz="2400" dirty="0"/>
              <a:t>Watch (videos): </a:t>
            </a:r>
          </a:p>
          <a:p>
            <a:r>
              <a:rPr lang="en-CA" dirty="0"/>
              <a:t>Ted Talk about current research culture and open science as a solution: </a:t>
            </a:r>
            <a:r>
              <a:rPr lang="en-CA" dirty="0">
                <a:hlinkClick r:id="rId6"/>
              </a:rPr>
              <a:t>Research Culture is Broken: Open Science can Fix It</a:t>
            </a:r>
            <a:r>
              <a:rPr lang="en-CA" dirty="0"/>
              <a:t> (~15 min)</a:t>
            </a:r>
          </a:p>
          <a:p>
            <a:r>
              <a:rPr lang="en-CA" dirty="0"/>
              <a:t>Lecture on open science: </a:t>
            </a:r>
            <a:r>
              <a:rPr lang="en-CA" dirty="0">
                <a:hlinkClick r:id="rId7"/>
              </a:rPr>
              <a:t>Open Science is just good science</a:t>
            </a:r>
            <a:r>
              <a:rPr lang="en-CA" dirty="0"/>
              <a:t> (~40 min)</a:t>
            </a:r>
          </a:p>
          <a:p>
            <a:r>
              <a:rPr lang="en-CA" dirty="0"/>
              <a:t>Webinar on open science by Brian </a:t>
            </a:r>
            <a:r>
              <a:rPr lang="en-CA" dirty="0" err="1"/>
              <a:t>Nosek</a:t>
            </a:r>
            <a:r>
              <a:rPr lang="en-CA" dirty="0"/>
              <a:t>, Executive Director and Co-Founder of Center for Open Science (COS): </a:t>
            </a:r>
            <a:r>
              <a:rPr lang="en-CA" dirty="0">
                <a:hlinkClick r:id="rId8"/>
              </a:rPr>
              <a:t>Open Science </a:t>
            </a:r>
            <a:r>
              <a:rPr lang="en-CA" dirty="0"/>
              <a:t>(~60 min)</a:t>
            </a:r>
          </a:p>
          <a:p>
            <a:endParaRPr lang="en-CA" dirty="0"/>
          </a:p>
          <a:p>
            <a:endParaRPr lang="en-US" dirty="0"/>
          </a:p>
          <a:p>
            <a:pPr lvl="1"/>
            <a:endParaRPr lang="en-US"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9"/>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2924030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lstStyle/>
          <a:p>
            <a:r>
              <a:rPr lang="en-US" sz="4400" dirty="0"/>
              <a:t>Resources</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272728"/>
            <a:ext cx="10875686" cy="5051872"/>
          </a:xfrm>
        </p:spPr>
        <p:txBody>
          <a:bodyPr>
            <a:normAutofit fontScale="92500" lnSpcReduction="10000"/>
          </a:bodyPr>
          <a:lstStyle/>
          <a:p>
            <a:pPr marL="0" indent="0">
              <a:buNone/>
            </a:pPr>
            <a:r>
              <a:rPr lang="en-CA" sz="2400" dirty="0"/>
              <a:t>Read (articles/papers):</a:t>
            </a:r>
          </a:p>
          <a:p>
            <a:r>
              <a:rPr lang="en-CA" dirty="0" err="1"/>
              <a:t>Bahlai</a:t>
            </a:r>
            <a:r>
              <a:rPr lang="en-CA" dirty="0"/>
              <a:t>, C., Bartlett, L. J., </a:t>
            </a:r>
            <a:r>
              <a:rPr lang="en-CA" dirty="0" err="1"/>
              <a:t>Burgio</a:t>
            </a:r>
            <a:r>
              <a:rPr lang="en-CA" dirty="0"/>
              <a:t>, K. R., Fournier, A., Keiser, C. N., </a:t>
            </a:r>
            <a:r>
              <a:rPr lang="en-CA" dirty="0" err="1"/>
              <a:t>Poisot</a:t>
            </a:r>
            <a:r>
              <a:rPr lang="en-CA" dirty="0"/>
              <a:t>, T., &amp; Whitney, K. S. (2019). Open science isn’t always open to all scientists.  </a:t>
            </a:r>
            <a:r>
              <a:rPr lang="en-CA" i="1" dirty="0"/>
              <a:t>American Scientist, 107</a:t>
            </a:r>
            <a:r>
              <a:rPr lang="en-CA" dirty="0"/>
              <a:t>(2), 78-82.</a:t>
            </a:r>
          </a:p>
          <a:p>
            <a:r>
              <a:rPr lang="en-CA" dirty="0" err="1"/>
              <a:t>Kathawalla</a:t>
            </a:r>
            <a:r>
              <a:rPr lang="en-CA" dirty="0"/>
              <a:t>, U., Silverstein, P., &amp; Syed, M. (2020, May 8). Easing Into Open Science: A Guide for Graduate Students and Their Advisors. </a:t>
            </a:r>
            <a:r>
              <a:rPr lang="en-CA" dirty="0">
                <a:hlinkClick r:id="rId3"/>
              </a:rPr>
              <a:t>https://doi.org/10.31234/osf.io/vzjdp</a:t>
            </a:r>
            <a:endParaRPr lang="en-CA" dirty="0"/>
          </a:p>
          <a:p>
            <a:r>
              <a:rPr lang="en-CA" dirty="0"/>
              <a:t>Monbiot, G. (2011).  Academic publishers make Murdoch look like a socialist. </a:t>
            </a:r>
            <a:r>
              <a:rPr lang="en-CA" i="1" dirty="0"/>
              <a:t>The Guardian</a:t>
            </a:r>
            <a:r>
              <a:rPr lang="en-CA" dirty="0"/>
              <a:t>, </a:t>
            </a:r>
            <a:r>
              <a:rPr lang="en-CA" i="1" dirty="0"/>
              <a:t>29</a:t>
            </a:r>
            <a:r>
              <a:rPr lang="en-CA" dirty="0"/>
              <a:t>, 8. </a:t>
            </a:r>
            <a:r>
              <a:rPr lang="en-CA" dirty="0">
                <a:hlinkClick r:id="rId4"/>
              </a:rPr>
              <a:t>http://wavelets.ens.fr/BOYCOTT_ELSEVIER/ARTICLES/2011_08_29_The_Guardian.pdf</a:t>
            </a:r>
            <a:endParaRPr lang="en-CA" dirty="0"/>
          </a:p>
          <a:p>
            <a:r>
              <a:rPr lang="en-CA" dirty="0"/>
              <a:t>Blogpost + discussion:  </a:t>
            </a:r>
            <a:r>
              <a:rPr lang="en-US" dirty="0">
                <a:hlinkClick r:id="rId5"/>
              </a:rPr>
              <a:t>The grad student who never said ‘no’</a:t>
            </a:r>
            <a:endParaRPr lang="en-CA" dirty="0"/>
          </a:p>
          <a:p>
            <a:pPr marL="0" indent="0">
              <a:buNone/>
            </a:pPr>
            <a:endParaRPr lang="en-CA" sz="1000" dirty="0"/>
          </a:p>
          <a:p>
            <a:pPr marL="0" indent="0">
              <a:buNone/>
            </a:pPr>
            <a:r>
              <a:rPr lang="en-CA" dirty="0"/>
              <a:t>Great overview of more resources presented in a tiered way so you can select what you have time for:  </a:t>
            </a:r>
            <a:r>
              <a:rPr lang="en-CA" dirty="0">
                <a:hlinkClick r:id="rId6"/>
              </a:rPr>
              <a:t>A Guide for Open Science for People Who Are Already Too Busy</a:t>
            </a:r>
            <a:endParaRPr lang="en-CA" dirty="0"/>
          </a:p>
          <a:p>
            <a:pPr marL="0" indent="0">
              <a:buNone/>
            </a:pPr>
            <a:endParaRPr lang="en-US" sz="1000" dirty="0"/>
          </a:p>
          <a:p>
            <a:pPr marL="0" indent="0">
              <a:buNone/>
            </a:pPr>
            <a:r>
              <a:rPr lang="en-US" dirty="0"/>
              <a:t>More resources, tutorials and step-by-step guides on open science practices: </a:t>
            </a:r>
            <a:r>
              <a:rPr lang="en-US" dirty="0">
                <a:hlinkClick r:id="rId7"/>
              </a:rPr>
              <a:t>https://osf.io/w5mbp/wiki/home/</a:t>
            </a:r>
            <a:endParaRPr lang="en-US" dirty="0"/>
          </a:p>
          <a:p>
            <a:pPr marL="0" indent="0">
              <a:buNone/>
            </a:pPr>
            <a:endParaRPr lang="en-US"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8"/>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61536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A21FCE60-ECDB-49B1-A5CA-E834A33FE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4E3AE8C3-8F65-40F4-BABE-E70F383014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409317" y="1410082"/>
            <a:ext cx="6858000" cy="4037835"/>
          </a:xfrm>
          <a:prstGeom prst="rect">
            <a:avLst/>
          </a:prstGeom>
          <a:gradFill>
            <a:gsLst>
              <a:gs pos="8000">
                <a:schemeClr val="accent6">
                  <a:alpha val="78000"/>
                </a:schemeClr>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E2FC4764-B8D5-4F87-95DB-3125B2D128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9728" y="59346"/>
            <a:ext cx="4156527" cy="4037836"/>
          </a:xfrm>
          <a:prstGeom prst="rect">
            <a:avLst/>
          </a:prstGeom>
          <a:gradFill>
            <a:gsLst>
              <a:gs pos="0">
                <a:schemeClr val="accent5">
                  <a:alpha val="47000"/>
                </a:schemeClr>
              </a:gs>
              <a:gs pos="100000">
                <a:schemeClr val="accent4">
                  <a:alpha val="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B4C1654F-94F5-497E-8ECF-F2A7E84D6A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68311" y="3587283"/>
            <a:ext cx="2501979" cy="4038601"/>
          </a:xfrm>
          <a:prstGeom prst="rect">
            <a:avLst/>
          </a:prstGeom>
          <a:gradFill>
            <a:gsLst>
              <a:gs pos="0">
                <a:schemeClr val="accent5">
                  <a:lumMod val="60000"/>
                  <a:lumOff val="40000"/>
                  <a:alpha val="0"/>
                </a:schemeClr>
              </a:gs>
              <a:gs pos="99000">
                <a:schemeClr val="accent2">
                  <a:alpha val="74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64489" y="1757117"/>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58000">
                <a:schemeClr val="bg1">
                  <a:alpha val="0"/>
                </a:schemeClr>
              </a:gs>
              <a:gs pos="100000">
                <a:schemeClr val="accent6">
                  <a:alpha val="35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EB12EB06-D097-1143-9680-6879B153896A}"/>
              </a:ext>
            </a:extLst>
          </p:cNvPr>
          <p:cNvSpPr>
            <a:spLocks noGrp="1"/>
          </p:cNvSpPr>
          <p:nvPr>
            <p:ph type="title"/>
          </p:nvPr>
        </p:nvSpPr>
        <p:spPr>
          <a:xfrm>
            <a:off x="431714" y="4483797"/>
            <a:ext cx="3131093" cy="833903"/>
          </a:xfrm>
        </p:spPr>
        <p:txBody>
          <a:bodyPr anchor="b">
            <a:normAutofit fontScale="90000"/>
          </a:bodyPr>
          <a:lstStyle/>
          <a:p>
            <a:pPr algn="ctr"/>
            <a:r>
              <a:rPr lang="en-US" sz="3000" dirty="0">
                <a:solidFill>
                  <a:schemeClr val="bg1"/>
                </a:solidFill>
              </a:rPr>
              <a:t>Gwen</a:t>
            </a:r>
            <a:br>
              <a:rPr lang="en-US" sz="3000" dirty="0">
                <a:solidFill>
                  <a:schemeClr val="bg1"/>
                </a:solidFill>
              </a:rPr>
            </a:br>
            <a:r>
              <a:rPr lang="en-US" sz="3000" dirty="0">
                <a:solidFill>
                  <a:schemeClr val="bg1"/>
                </a:solidFill>
              </a:rPr>
              <a:t>(She/they)</a:t>
            </a:r>
          </a:p>
        </p:txBody>
      </p:sp>
      <p:sp>
        <p:nvSpPr>
          <p:cNvPr id="3" name="Content Placeholder 2">
            <a:extLst>
              <a:ext uri="{FF2B5EF4-FFF2-40B4-BE49-F238E27FC236}">
                <a16:creationId xmlns:a16="http://schemas.microsoft.com/office/drawing/2014/main" id="{003A81AC-B04A-5143-968E-AA79D78FFBAE}"/>
              </a:ext>
            </a:extLst>
          </p:cNvPr>
          <p:cNvSpPr>
            <a:spLocks noGrp="1"/>
          </p:cNvSpPr>
          <p:nvPr>
            <p:ph idx="1"/>
          </p:nvPr>
        </p:nvSpPr>
        <p:spPr>
          <a:xfrm>
            <a:off x="4478695" y="833535"/>
            <a:ext cx="5825318" cy="5361991"/>
          </a:xfrm>
        </p:spPr>
        <p:txBody>
          <a:bodyPr>
            <a:normAutofit/>
          </a:bodyPr>
          <a:lstStyle/>
          <a:p>
            <a:pPr fontAlgn="base"/>
            <a:r>
              <a:rPr lang="en-CA" sz="2400" dirty="0"/>
              <a:t>Dutch/Hungarian – biking, reading, puzzles</a:t>
            </a:r>
          </a:p>
          <a:p>
            <a:pPr fontAlgn="base"/>
            <a:r>
              <a:rPr lang="en-CA" sz="2400" dirty="0"/>
              <a:t>3rd year PhD student with Dr.  Andrea </a:t>
            </a:r>
            <a:r>
              <a:rPr lang="en-CA" sz="2400" dirty="0" err="1"/>
              <a:t>Protzner</a:t>
            </a:r>
            <a:r>
              <a:rPr lang="en-CA" sz="2400" dirty="0"/>
              <a:t> (Brain dynamics lab) </a:t>
            </a:r>
          </a:p>
          <a:p>
            <a:pPr fontAlgn="base"/>
            <a:r>
              <a:rPr lang="en-CA" sz="2400" dirty="0"/>
              <a:t>Neuroimaging research on major depressive disorder</a:t>
            </a:r>
          </a:p>
          <a:p>
            <a:pPr fontAlgn="base"/>
            <a:r>
              <a:rPr lang="en-CA" sz="2400" dirty="0"/>
              <a:t>Running into issues/frustrations</a:t>
            </a:r>
          </a:p>
          <a:p>
            <a:pPr fontAlgn="base"/>
            <a:r>
              <a:rPr lang="en-CA" sz="2400" dirty="0"/>
              <a:t>Not an expert on Open Science</a:t>
            </a:r>
          </a:p>
          <a:p>
            <a:pPr fontAlgn="base"/>
            <a:r>
              <a:rPr lang="en-CA" sz="2400" dirty="0"/>
              <a:t>Support group: vulnerability, humility, support</a:t>
            </a:r>
          </a:p>
          <a:p>
            <a:endParaRPr lang="en-US" sz="1600" dirty="0"/>
          </a:p>
        </p:txBody>
      </p:sp>
      <p:pic>
        <p:nvPicPr>
          <p:cNvPr id="6" name="Picture 5">
            <a:extLst>
              <a:ext uri="{FF2B5EF4-FFF2-40B4-BE49-F238E27FC236}">
                <a16:creationId xmlns:a16="http://schemas.microsoft.com/office/drawing/2014/main" id="{76EA83CC-362F-C54C-A699-7E403B035F96}"/>
              </a:ext>
            </a:extLst>
          </p:cNvPr>
          <p:cNvPicPr>
            <a:picLocks noChangeAspect="1"/>
          </p:cNvPicPr>
          <p:nvPr/>
        </p:nvPicPr>
        <p:blipFill>
          <a:blip r:embed="rId3"/>
          <a:stretch>
            <a:fillRect/>
          </a:stretch>
        </p:blipFill>
        <p:spPr>
          <a:xfrm>
            <a:off x="431714" y="985757"/>
            <a:ext cx="3033156" cy="3033156"/>
          </a:xfrm>
          <a:prstGeom prst="rect">
            <a:avLst/>
          </a:prstGeom>
        </p:spPr>
      </p:pic>
      <p:pic>
        <p:nvPicPr>
          <p:cNvPr id="9" name="Picture 8" descr="Shape&#10;&#10;Description automatically generated">
            <a:extLst>
              <a:ext uri="{FF2B5EF4-FFF2-40B4-BE49-F238E27FC236}">
                <a16:creationId xmlns:a16="http://schemas.microsoft.com/office/drawing/2014/main" id="{987708D7-A347-AC4A-94C4-38F5F574DB8D}"/>
              </a:ext>
            </a:extLst>
          </p:cNvPr>
          <p:cNvPicPr>
            <a:picLocks noChangeAspect="1"/>
          </p:cNvPicPr>
          <p:nvPr/>
        </p:nvPicPr>
        <p:blipFill>
          <a:blip r:embed="rId4"/>
          <a:stretch>
            <a:fillRect/>
          </a:stretch>
        </p:blipFill>
        <p:spPr>
          <a:xfrm>
            <a:off x="10693849" y="5245658"/>
            <a:ext cx="1667940" cy="1667940"/>
          </a:xfrm>
          <a:prstGeom prst="rect">
            <a:avLst/>
          </a:prstGeom>
        </p:spPr>
      </p:pic>
      <p:pic>
        <p:nvPicPr>
          <p:cNvPr id="5" name="Picture 4" descr="Sepia image of young adult white woman with long brown hair" title="Picture of presenter (Gwen)">
            <a:extLst>
              <a:ext uri="{FF2B5EF4-FFF2-40B4-BE49-F238E27FC236}">
                <a16:creationId xmlns:a16="http://schemas.microsoft.com/office/drawing/2014/main" id="{0A0EE68E-9AE7-FF44-BA24-023C3AC4B105}"/>
              </a:ext>
            </a:extLst>
          </p:cNvPr>
          <p:cNvPicPr>
            <a:picLocks noChangeAspect="1"/>
          </p:cNvPicPr>
          <p:nvPr/>
        </p:nvPicPr>
        <p:blipFill>
          <a:blip r:embed="rId5"/>
          <a:stretch>
            <a:fillRect/>
          </a:stretch>
        </p:blipFill>
        <p:spPr>
          <a:xfrm>
            <a:off x="936810" y="1149785"/>
            <a:ext cx="2120900" cy="2705100"/>
          </a:xfrm>
          <a:prstGeom prst="rect">
            <a:avLst/>
          </a:prstGeom>
        </p:spPr>
      </p:pic>
    </p:spTree>
    <p:extLst>
      <p:ext uri="{BB962C8B-B14F-4D97-AF65-F5344CB8AC3E}">
        <p14:creationId xmlns:p14="http://schemas.microsoft.com/office/powerpoint/2010/main" val="1073733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normAutofit/>
          </a:bodyPr>
          <a:lstStyle/>
          <a:p>
            <a:r>
              <a:rPr lang="en-US" sz="4400" dirty="0"/>
              <a:t>What is open science?</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3" y="1272728"/>
            <a:ext cx="9164528" cy="4658172"/>
          </a:xfrm>
        </p:spPr>
        <p:txBody>
          <a:bodyPr>
            <a:noAutofit/>
          </a:bodyPr>
          <a:lstStyle/>
          <a:p>
            <a:pPr fontAlgn="base"/>
            <a:r>
              <a:rPr lang="en-CA" sz="2400" dirty="0"/>
              <a:t>Transparency</a:t>
            </a:r>
          </a:p>
          <a:p>
            <a:pPr fontAlgn="base"/>
            <a:r>
              <a:rPr lang="en-CA" sz="2400" dirty="0"/>
              <a:t>Accessibility</a:t>
            </a:r>
          </a:p>
          <a:p>
            <a:pPr fontAlgn="base"/>
            <a:r>
              <a:rPr lang="en-CA" sz="2400" dirty="0"/>
              <a:t>Inclusivity</a:t>
            </a:r>
          </a:p>
          <a:p>
            <a:pPr fontAlgn="base"/>
            <a:r>
              <a:rPr lang="en-CA" sz="2400" dirty="0"/>
              <a:t>Reproducibility </a:t>
            </a:r>
          </a:p>
          <a:p>
            <a:pPr fontAlgn="base"/>
            <a:r>
              <a:rPr lang="en-CA" sz="2400" dirty="0"/>
              <a:t>Reliability</a:t>
            </a:r>
          </a:p>
          <a:p>
            <a:pPr fontAlgn="base"/>
            <a:r>
              <a:rPr lang="en-CA" sz="2400" dirty="0"/>
              <a:t>Credibility</a:t>
            </a:r>
          </a:p>
          <a:p>
            <a:pPr fontAlgn="base"/>
            <a:r>
              <a:rPr lang="en-CA" sz="2400" dirty="0"/>
              <a:t>Collaboration</a:t>
            </a:r>
          </a:p>
          <a:p>
            <a:pPr marL="0" indent="0">
              <a:buNone/>
            </a:pPr>
            <a:endParaRPr lang="en-CA" sz="2400" dirty="0"/>
          </a:p>
          <a:p>
            <a:pPr marL="0" indent="0" algn="r">
              <a:buNone/>
            </a:pPr>
            <a:r>
              <a:rPr lang="en-CA" sz="2400" dirty="0"/>
              <a:t>	      “Open Science is </a:t>
            </a:r>
            <a:r>
              <a:rPr lang="en-CA" sz="2400" i="1" dirty="0"/>
              <a:t>just good science</a:t>
            </a:r>
            <a:r>
              <a:rPr lang="en-CA" sz="2400" dirty="0"/>
              <a:t>” - Tennant, 2018</a:t>
            </a:r>
            <a:endParaRPr lang="en-US" sz="2400"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3"/>
          <a:stretch>
            <a:fillRect/>
          </a:stretch>
        </p:blipFill>
        <p:spPr>
          <a:xfrm>
            <a:off x="10693849" y="5245658"/>
            <a:ext cx="1667940" cy="1667940"/>
          </a:xfrm>
          <a:prstGeom prst="rect">
            <a:avLst/>
          </a:prstGeom>
        </p:spPr>
      </p:pic>
      <p:pic>
        <p:nvPicPr>
          <p:cNvPr id="5" name="Picture 4" descr="Hand-drawn image of an umbrella with 'open science' written on it. Underneath different open science concepts are written, including 'open access', 'open data', 'open research', 'open notebook science' and 'citizen science'.  " title="Open Science umbrella">
            <a:extLst>
              <a:ext uri="{FF2B5EF4-FFF2-40B4-BE49-F238E27FC236}">
                <a16:creationId xmlns:a16="http://schemas.microsoft.com/office/drawing/2014/main" id="{D166FD5E-7A11-C948-8E61-E6F6DE387F1D}"/>
              </a:ext>
            </a:extLst>
          </p:cNvPr>
          <p:cNvPicPr>
            <a:picLocks noChangeAspect="1"/>
          </p:cNvPicPr>
          <p:nvPr/>
        </p:nvPicPr>
        <p:blipFill>
          <a:blip r:embed="rId4"/>
          <a:stretch>
            <a:fillRect/>
          </a:stretch>
        </p:blipFill>
        <p:spPr>
          <a:xfrm>
            <a:off x="3386905" y="925556"/>
            <a:ext cx="6350000" cy="4762500"/>
          </a:xfrm>
          <a:prstGeom prst="rect">
            <a:avLst/>
          </a:prstGeom>
        </p:spPr>
      </p:pic>
      <p:sp>
        <p:nvSpPr>
          <p:cNvPr id="7" name="Content Placeholder 2">
            <a:extLst>
              <a:ext uri="{FF2B5EF4-FFF2-40B4-BE49-F238E27FC236}">
                <a16:creationId xmlns:a16="http://schemas.microsoft.com/office/drawing/2014/main" id="{C1E9777B-8C3D-224B-92C5-F98F5A0A8DBC}"/>
              </a:ext>
            </a:extLst>
          </p:cNvPr>
          <p:cNvSpPr txBox="1">
            <a:spLocks/>
          </p:cNvSpPr>
          <p:nvPr/>
        </p:nvSpPr>
        <p:spPr>
          <a:xfrm>
            <a:off x="9814400" y="4749800"/>
            <a:ext cx="2245341" cy="833928"/>
          </a:xfrm>
          <a:prstGeom prst="rect">
            <a:avLst/>
          </a:prstGeom>
        </p:spPr>
        <p:txBody>
          <a:bodyPr vert="horz" lIns="0" tIns="0" rIns="0" bIns="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CA" sz="1600" b="1" dirty="0"/>
              <a:t>Image by </a:t>
            </a:r>
            <a:r>
              <a:rPr lang="ko-KR" altLang="en-US" sz="1600" b="1" dirty="0">
                <a:hlinkClick r:id="rId5"/>
              </a:rPr>
              <a:t>지우 황</a:t>
            </a:r>
            <a:r>
              <a:rPr lang="en-US" altLang="ko-KR" sz="1600" b="1" dirty="0"/>
              <a:t> under a </a:t>
            </a:r>
            <a:r>
              <a:rPr lang="en-US" altLang="ko-KR" sz="1600" b="1" dirty="0">
                <a:hlinkClick r:id="rId6"/>
              </a:rPr>
              <a:t>CC BY 2.0 license</a:t>
            </a:r>
            <a:endParaRPr lang="en-CA" sz="1600" b="1" dirty="0"/>
          </a:p>
        </p:txBody>
      </p:sp>
    </p:spTree>
    <p:extLst>
      <p:ext uri="{BB962C8B-B14F-4D97-AF65-F5344CB8AC3E}">
        <p14:creationId xmlns:p14="http://schemas.microsoft.com/office/powerpoint/2010/main" val="897847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215900" y="-186612"/>
            <a:ext cx="11843841" cy="1112168"/>
          </a:xfrm>
        </p:spPr>
        <p:txBody>
          <a:bodyPr>
            <a:normAutofit/>
          </a:bodyPr>
          <a:lstStyle/>
          <a:p>
            <a:r>
              <a:rPr lang="en-US" sz="4400" dirty="0"/>
              <a:t>Why we need open science </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272728"/>
            <a:ext cx="10875686" cy="4285861"/>
          </a:xfrm>
        </p:spPr>
        <p:txBody>
          <a:bodyPr>
            <a:noAutofit/>
          </a:bodyPr>
          <a:lstStyle/>
          <a:p>
            <a:pPr marL="0" indent="0" algn="ctr">
              <a:buNone/>
            </a:pPr>
            <a:endParaRPr lang="en-CA" sz="2400" dirty="0"/>
          </a:p>
          <a:p>
            <a:pPr marL="0" indent="0" algn="ctr">
              <a:buNone/>
            </a:pPr>
            <a:endParaRPr lang="en-CA" sz="2400" dirty="0"/>
          </a:p>
          <a:p>
            <a:pPr marL="0" indent="0" algn="ctr">
              <a:buNone/>
            </a:pPr>
            <a:endParaRPr lang="en-CA" sz="2400" dirty="0"/>
          </a:p>
          <a:p>
            <a:pPr marL="0" indent="0" algn="ctr">
              <a:buNone/>
            </a:pPr>
            <a:r>
              <a:rPr lang="en-CA" sz="2400" dirty="0"/>
              <a:t>“The Open Science Movement developed in response to the culture of secrecy and skepticism that has been pervasive throughout scientific research.” </a:t>
            </a:r>
          </a:p>
          <a:p>
            <a:pPr marL="0" indent="0" algn="ctr">
              <a:buNone/>
            </a:pPr>
            <a:endParaRPr lang="en-CA" sz="2400" dirty="0"/>
          </a:p>
          <a:p>
            <a:pPr marL="0" indent="0" algn="ctr">
              <a:buNone/>
            </a:pPr>
            <a:r>
              <a:rPr lang="en-CA" sz="2400" dirty="0"/>
              <a:t>         </a:t>
            </a:r>
            <a:r>
              <a:rPr lang="en-CA" sz="2400" dirty="0" err="1"/>
              <a:t>Kathawalla</a:t>
            </a:r>
            <a:r>
              <a:rPr lang="en-CA" sz="2400" dirty="0"/>
              <a:t> et al., 2019, p3</a:t>
            </a:r>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3"/>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32337244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normAutofit/>
          </a:bodyPr>
          <a:lstStyle/>
          <a:p>
            <a:r>
              <a:rPr lang="en-US" sz="4400" dirty="0"/>
              <a:t>Issues in science</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272728"/>
            <a:ext cx="11158428" cy="4848672"/>
          </a:xfrm>
        </p:spPr>
        <p:txBody>
          <a:bodyPr>
            <a:normAutofit fontScale="92500" lnSpcReduction="20000"/>
          </a:bodyPr>
          <a:lstStyle/>
          <a:p>
            <a:pPr marL="0" indent="0" algn="ctr" fontAlgn="base">
              <a:buNone/>
            </a:pPr>
            <a:r>
              <a:rPr lang="en-CA" sz="2800" dirty="0"/>
              <a:t>Questioning the credibility of science</a:t>
            </a:r>
          </a:p>
          <a:p>
            <a:pPr fontAlgn="base"/>
            <a:r>
              <a:rPr lang="en-CA" sz="2400" dirty="0"/>
              <a:t>The replication crisis (only 36% of studies replicated with half the effect size (</a:t>
            </a:r>
            <a:r>
              <a:rPr lang="en-CA" sz="2400" dirty="0" err="1"/>
              <a:t>Nosek</a:t>
            </a:r>
            <a:r>
              <a:rPr lang="en-CA" sz="2400" dirty="0"/>
              <a:t> et al., 2015))</a:t>
            </a:r>
          </a:p>
          <a:p>
            <a:pPr fontAlgn="base"/>
            <a:r>
              <a:rPr lang="en-US" sz="2400" dirty="0"/>
              <a:t>Questionable research practices &amp; statistical errors/misinterpretation (~50% of articles;  </a:t>
            </a:r>
            <a:r>
              <a:rPr lang="en-US" sz="2400" dirty="0" err="1"/>
              <a:t>Arnheim</a:t>
            </a:r>
            <a:r>
              <a:rPr lang="en-US" sz="2400" dirty="0"/>
              <a:t> et al., 2019; </a:t>
            </a:r>
            <a:r>
              <a:rPr lang="en-US" sz="2400" dirty="0" err="1"/>
              <a:t>Nuijten</a:t>
            </a:r>
            <a:r>
              <a:rPr lang="en-US" sz="2400" dirty="0"/>
              <a:t> et al., 2015)</a:t>
            </a:r>
          </a:p>
          <a:p>
            <a:pPr fontAlgn="base"/>
            <a:r>
              <a:rPr lang="en-US" sz="2400" dirty="0"/>
              <a:t>Publishing culture (publication bias, </a:t>
            </a:r>
            <a:r>
              <a:rPr lang="en-US" sz="2400" dirty="0" err="1"/>
              <a:t>Joober</a:t>
            </a:r>
            <a:r>
              <a:rPr lang="en-US" sz="2400" dirty="0"/>
              <a:t> et al., 2012)</a:t>
            </a:r>
          </a:p>
          <a:p>
            <a:pPr fontAlgn="base"/>
            <a:endParaRPr lang="en-US" sz="1500" dirty="0"/>
          </a:p>
          <a:p>
            <a:pPr marL="0" indent="0" algn="ctr" fontAlgn="base">
              <a:buNone/>
            </a:pPr>
            <a:r>
              <a:rPr lang="en-US" sz="2800" dirty="0"/>
              <a:t>Restricted accessibility/paywalls to science</a:t>
            </a:r>
          </a:p>
          <a:p>
            <a:pPr fontAlgn="base"/>
            <a:r>
              <a:rPr lang="en-US" sz="2400" dirty="0"/>
              <a:t>~75% of articles are behind paywalls (~30-40% profit margins; </a:t>
            </a:r>
            <a:r>
              <a:rPr lang="en-CA" sz="2400" dirty="0" err="1"/>
              <a:t>Larivière</a:t>
            </a:r>
            <a:r>
              <a:rPr lang="en-CA" sz="2400" dirty="0"/>
              <a:t> et al., 2015;</a:t>
            </a:r>
            <a:r>
              <a:rPr lang="en-US" sz="2400" dirty="0"/>
              <a:t> </a:t>
            </a:r>
            <a:r>
              <a:rPr lang="en-CA" sz="2400" dirty="0" err="1"/>
              <a:t>Piwowar</a:t>
            </a:r>
            <a:r>
              <a:rPr lang="en-CA" sz="2400" dirty="0"/>
              <a:t> et al., 2018</a:t>
            </a:r>
            <a:r>
              <a:rPr lang="en-US" sz="2400" dirty="0"/>
              <a:t>) </a:t>
            </a:r>
          </a:p>
          <a:p>
            <a:pPr fontAlgn="base"/>
            <a:r>
              <a:rPr lang="en-US" sz="2400" dirty="0"/>
              <a:t>Slows/restricts advances</a:t>
            </a:r>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3"/>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1492460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635001" y="-186612"/>
            <a:ext cx="9969500" cy="1139112"/>
          </a:xfrm>
        </p:spPr>
        <p:txBody>
          <a:bodyPr>
            <a:normAutofit/>
          </a:bodyPr>
          <a:lstStyle/>
          <a:p>
            <a:r>
              <a:rPr lang="en-US" sz="4400" dirty="0"/>
              <a:t>How to: open science</a:t>
            </a:r>
            <a:endParaRPr lang="en-US"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3"/>
          <a:stretch>
            <a:fillRect/>
          </a:stretch>
        </p:blipFill>
        <p:spPr>
          <a:xfrm>
            <a:off x="10693849" y="5245658"/>
            <a:ext cx="1667940" cy="1667940"/>
          </a:xfrm>
          <a:prstGeom prst="rect">
            <a:avLst/>
          </a:prstGeom>
        </p:spPr>
      </p:pic>
      <p:pic>
        <p:nvPicPr>
          <p:cNvPr id="7170" name="Picture 2" descr="Left side of image shows a quarter rainbow illustrating different steps in the research process with different colours: red - literature search, light green - analysis, blue - writing, orange - publication, dark green - outreach, yellow - assessment. For each stage, different open science practices and tools are listed. More info on: https://lh4.googleusercontent.com/LwZ6UsvuvnL_pZDHq95iuxYfFGbuXO_Ygev9GFHozNdcSB9eR9OzDHePY46eR_fiRUBkR38XEJrxEVovsVF4iMLvPI6YyaKl9hhD8qaQIeqckESqOvQCZfT8Pbf2AHex5o2uLVYY0RY" title="Rainbow of open science practices">
            <a:hlinkClick r:id="rId4"/>
            <a:extLst>
              <a:ext uri="{FF2B5EF4-FFF2-40B4-BE49-F238E27FC236}">
                <a16:creationId xmlns:a16="http://schemas.microsoft.com/office/drawing/2014/main" id="{04F07628-FF72-8846-8CC8-EE2D5762A47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5000" y="1093846"/>
            <a:ext cx="9969500" cy="55831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4784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112168"/>
          </a:xfrm>
        </p:spPr>
        <p:txBody>
          <a:bodyPr>
            <a:normAutofit/>
          </a:bodyPr>
          <a:lstStyle/>
          <a:p>
            <a:r>
              <a:rPr lang="en-US" sz="4400" dirty="0"/>
              <a:t>Open access to…</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272728"/>
            <a:ext cx="10875686" cy="5077272"/>
          </a:xfrm>
        </p:spPr>
        <p:txBody>
          <a:bodyPr>
            <a:normAutofit/>
          </a:bodyPr>
          <a:lstStyle/>
          <a:p>
            <a:pPr fontAlgn="base"/>
            <a:r>
              <a:rPr lang="en-CA" sz="2400" dirty="0"/>
              <a:t>Articles: </a:t>
            </a:r>
          </a:p>
          <a:p>
            <a:pPr lvl="1" fontAlgn="base"/>
            <a:r>
              <a:rPr lang="en-CA" dirty="0"/>
              <a:t>Open access journals</a:t>
            </a:r>
          </a:p>
          <a:p>
            <a:pPr lvl="1" fontAlgn="base"/>
            <a:r>
              <a:rPr lang="en-CA" dirty="0"/>
              <a:t>Preprints</a:t>
            </a:r>
          </a:p>
          <a:p>
            <a:pPr fontAlgn="base"/>
            <a:r>
              <a:rPr lang="en-CA" sz="2400" dirty="0"/>
              <a:t>Data: </a:t>
            </a:r>
          </a:p>
          <a:p>
            <a:pPr lvl="1" fontAlgn="base"/>
            <a:r>
              <a:rPr lang="en-CA" dirty="0"/>
              <a:t>Public databases (ethics)</a:t>
            </a:r>
          </a:p>
          <a:p>
            <a:pPr fontAlgn="base"/>
            <a:r>
              <a:rPr lang="en-CA" sz="2400" dirty="0"/>
              <a:t>Code/methods: </a:t>
            </a:r>
          </a:p>
          <a:p>
            <a:pPr lvl="1" fontAlgn="base"/>
            <a:r>
              <a:rPr lang="en-CA" dirty="0"/>
              <a:t>Open source software</a:t>
            </a:r>
          </a:p>
          <a:p>
            <a:pPr lvl="1" fontAlgn="base"/>
            <a:endParaRPr lang="en-CA" dirty="0"/>
          </a:p>
          <a:p>
            <a:pPr marL="914400" lvl="2" indent="0" fontAlgn="base">
              <a:buNone/>
            </a:pPr>
            <a:r>
              <a:rPr lang="en-CA" sz="2200" dirty="0"/>
              <a:t>					</a:t>
            </a:r>
            <a:r>
              <a:rPr lang="en-CA" dirty="0">
                <a:hlinkClick r:id="rId3"/>
              </a:rPr>
              <a:t>Open Access explained!</a:t>
            </a:r>
            <a:r>
              <a:rPr lang="en-CA" dirty="0"/>
              <a:t> by PHD Comics (</a:t>
            </a:r>
            <a:r>
              <a:rPr lang="en-CA" dirty="0">
                <a:hlinkClick r:id="rId4"/>
              </a:rPr>
              <a:t>CC BY</a:t>
            </a:r>
            <a:r>
              <a:rPr lang="en-CA" dirty="0"/>
              <a:t>)</a:t>
            </a:r>
            <a:endParaRPr lang="en-CA" sz="2200"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5"/>
          <a:stretch>
            <a:fillRect/>
          </a:stretch>
        </p:blipFill>
        <p:spPr>
          <a:xfrm>
            <a:off x="10693849" y="5245658"/>
            <a:ext cx="1667940" cy="1667940"/>
          </a:xfrm>
          <a:prstGeom prst="rect">
            <a:avLst/>
          </a:prstGeom>
        </p:spPr>
      </p:pic>
      <p:pic>
        <p:nvPicPr>
          <p:cNvPr id="5" name="Picture 4" descr="Open access written on light blue background, surrounded by words that highlight important aspects of open access, namely 'free', 'immediate', 'research articles', 'online', 'available', 're-use rights'." title="Open access infographic">
            <a:extLst>
              <a:ext uri="{FF2B5EF4-FFF2-40B4-BE49-F238E27FC236}">
                <a16:creationId xmlns:a16="http://schemas.microsoft.com/office/drawing/2014/main" id="{F369A07A-B510-254A-A380-DA10E3E00E50}"/>
              </a:ext>
            </a:extLst>
          </p:cNvPr>
          <p:cNvPicPr>
            <a:picLocks noChangeAspect="1"/>
          </p:cNvPicPr>
          <p:nvPr/>
        </p:nvPicPr>
        <p:blipFill>
          <a:blip r:embed="rId6"/>
          <a:stretch>
            <a:fillRect/>
          </a:stretch>
        </p:blipFill>
        <p:spPr>
          <a:xfrm>
            <a:off x="4407574" y="1455793"/>
            <a:ext cx="7404100" cy="3606800"/>
          </a:xfrm>
          <a:prstGeom prst="rect">
            <a:avLst/>
          </a:prstGeom>
        </p:spPr>
      </p:pic>
    </p:spTree>
    <p:extLst>
      <p:ext uri="{BB962C8B-B14F-4D97-AF65-F5344CB8AC3E}">
        <p14:creationId xmlns:p14="http://schemas.microsoft.com/office/powerpoint/2010/main" val="1815614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1697912"/>
          </a:xfrm>
        </p:spPr>
        <p:txBody>
          <a:bodyPr>
            <a:normAutofit/>
          </a:bodyPr>
          <a:lstStyle/>
          <a:p>
            <a:r>
              <a:rPr lang="en-US" sz="4400" dirty="0"/>
              <a:t>Transparent/robust methods</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1739900"/>
            <a:ext cx="2747189" cy="4610100"/>
          </a:xfrm>
        </p:spPr>
        <p:txBody>
          <a:bodyPr>
            <a:normAutofit/>
          </a:bodyPr>
          <a:lstStyle/>
          <a:p>
            <a:pPr fontAlgn="base"/>
            <a:r>
              <a:rPr lang="en-CA" sz="2400" dirty="0"/>
              <a:t>Project workflow</a:t>
            </a:r>
          </a:p>
          <a:p>
            <a:pPr fontAlgn="base"/>
            <a:r>
              <a:rPr lang="en-CA" sz="2400" dirty="0"/>
              <a:t>Preregistration/</a:t>
            </a:r>
          </a:p>
          <a:p>
            <a:pPr marL="0" indent="0" fontAlgn="base">
              <a:buNone/>
            </a:pPr>
            <a:r>
              <a:rPr lang="en-CA" sz="2400" dirty="0"/>
              <a:t>   registered reports</a:t>
            </a:r>
          </a:p>
          <a:p>
            <a:pPr fontAlgn="base"/>
            <a:r>
              <a:rPr lang="en-CA" sz="2400" dirty="0"/>
              <a:t>Open Science Framework</a:t>
            </a:r>
            <a:endParaRPr lang="en-CA" sz="2800" dirty="0"/>
          </a:p>
          <a:p>
            <a:pPr marL="0" indent="0" fontAlgn="base">
              <a:buNone/>
            </a:pPr>
            <a:endParaRPr lang="en-CA" sz="2400"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3"/>
          <a:stretch>
            <a:fillRect/>
          </a:stretch>
        </p:blipFill>
        <p:spPr>
          <a:xfrm>
            <a:off x="10693849" y="5245658"/>
            <a:ext cx="1667940" cy="1667940"/>
          </a:xfrm>
          <a:prstGeom prst="rect">
            <a:avLst/>
          </a:prstGeom>
        </p:spPr>
      </p:pic>
      <p:pic>
        <p:nvPicPr>
          <p:cNvPr id="14" name="Picture 13" descr="Example of what a project looks like on OSF. Importan aspects, such as 'files', 'recent activity', 'contributors', 'public/private' are circled. " title="Screenshot of OSF page">
            <a:extLst>
              <a:ext uri="{FF2B5EF4-FFF2-40B4-BE49-F238E27FC236}">
                <a16:creationId xmlns:a16="http://schemas.microsoft.com/office/drawing/2014/main" id="{14D72F48-716A-EA40-B043-3D904CA6AEA9}"/>
              </a:ext>
            </a:extLst>
          </p:cNvPr>
          <p:cNvPicPr>
            <a:picLocks noChangeAspect="1"/>
          </p:cNvPicPr>
          <p:nvPr/>
        </p:nvPicPr>
        <p:blipFill>
          <a:blip r:embed="rId4"/>
          <a:stretch>
            <a:fillRect/>
          </a:stretch>
        </p:blipFill>
        <p:spPr>
          <a:xfrm>
            <a:off x="3133061" y="1511300"/>
            <a:ext cx="6899939" cy="4311465"/>
          </a:xfrm>
          <a:prstGeom prst="rect">
            <a:avLst/>
          </a:prstGeom>
        </p:spPr>
      </p:pic>
      <p:pic>
        <p:nvPicPr>
          <p:cNvPr id="16" name="Picture 15">
            <a:extLst>
              <a:ext uri="{FF2B5EF4-FFF2-40B4-BE49-F238E27FC236}">
                <a16:creationId xmlns:a16="http://schemas.microsoft.com/office/drawing/2014/main" id="{A385A541-1DC3-614F-92FB-9E68D901B190}"/>
              </a:ext>
            </a:extLst>
          </p:cNvPr>
          <p:cNvPicPr>
            <a:picLocks noChangeAspect="1"/>
          </p:cNvPicPr>
          <p:nvPr/>
        </p:nvPicPr>
        <p:blipFill rotWithShape="1">
          <a:blip r:embed="rId5"/>
          <a:srcRect b="27155"/>
          <a:stretch/>
        </p:blipFill>
        <p:spPr>
          <a:xfrm>
            <a:off x="3133061" y="3969355"/>
            <a:ext cx="6899939" cy="2552606"/>
          </a:xfrm>
          <a:prstGeom prst="rect">
            <a:avLst/>
          </a:prstGeom>
        </p:spPr>
      </p:pic>
      <p:sp>
        <p:nvSpPr>
          <p:cNvPr id="17" name="Oval 16">
            <a:extLst>
              <a:ext uri="{FF2B5EF4-FFF2-40B4-BE49-F238E27FC236}">
                <a16:creationId xmlns:a16="http://schemas.microsoft.com/office/drawing/2014/main" id="{BDE25532-73B7-DA48-84B4-082F585D982B}"/>
              </a:ext>
            </a:extLst>
          </p:cNvPr>
          <p:cNvSpPr/>
          <p:nvPr/>
        </p:nvSpPr>
        <p:spPr>
          <a:xfrm>
            <a:off x="3238500" y="4044950"/>
            <a:ext cx="469900" cy="254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F8C2041-AB07-D94B-B1A0-00F3F1AC185C}"/>
              </a:ext>
            </a:extLst>
          </p:cNvPr>
          <p:cNvSpPr/>
          <p:nvPr/>
        </p:nvSpPr>
        <p:spPr>
          <a:xfrm>
            <a:off x="6692900" y="5778315"/>
            <a:ext cx="914400" cy="2730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8A4765C5-8B46-1C44-B57C-A33AA95158F2}"/>
              </a:ext>
            </a:extLst>
          </p:cNvPr>
          <p:cNvSpPr/>
          <p:nvPr/>
        </p:nvSpPr>
        <p:spPr>
          <a:xfrm>
            <a:off x="2929860" y="2671638"/>
            <a:ext cx="6290339" cy="51866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A742568-A161-1046-92B4-C0F910A3A8B5}"/>
              </a:ext>
            </a:extLst>
          </p:cNvPr>
          <p:cNvSpPr/>
          <p:nvPr/>
        </p:nvSpPr>
        <p:spPr>
          <a:xfrm>
            <a:off x="7832035" y="2486327"/>
            <a:ext cx="1213016" cy="254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2313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194F-CF50-7243-93E2-C559EF7DE68B}"/>
              </a:ext>
            </a:extLst>
          </p:cNvPr>
          <p:cNvSpPr>
            <a:spLocks noGrp="1"/>
          </p:cNvSpPr>
          <p:nvPr>
            <p:ph type="title"/>
          </p:nvPr>
        </p:nvSpPr>
        <p:spPr>
          <a:xfrm>
            <a:off x="385872" y="-186612"/>
            <a:ext cx="11673869" cy="2548812"/>
          </a:xfrm>
        </p:spPr>
        <p:txBody>
          <a:bodyPr>
            <a:normAutofit/>
          </a:bodyPr>
          <a:lstStyle/>
          <a:p>
            <a:r>
              <a:rPr lang="en-US" sz="4400" dirty="0"/>
              <a:t>Open dissemination, discussion and collaboration</a:t>
            </a:r>
            <a:endParaRPr lang="en-US" dirty="0"/>
          </a:p>
        </p:txBody>
      </p:sp>
      <p:sp>
        <p:nvSpPr>
          <p:cNvPr id="3" name="Content Placeholder 2">
            <a:extLst>
              <a:ext uri="{FF2B5EF4-FFF2-40B4-BE49-F238E27FC236}">
                <a16:creationId xmlns:a16="http://schemas.microsoft.com/office/drawing/2014/main" id="{7C6B6CDB-BDEE-B147-BA18-5023125F8469}"/>
              </a:ext>
            </a:extLst>
          </p:cNvPr>
          <p:cNvSpPr>
            <a:spLocks noGrp="1"/>
          </p:cNvSpPr>
          <p:nvPr>
            <p:ph idx="1"/>
          </p:nvPr>
        </p:nvSpPr>
        <p:spPr>
          <a:xfrm>
            <a:off x="385872" y="2552700"/>
            <a:ext cx="10875686" cy="3797300"/>
          </a:xfrm>
        </p:spPr>
        <p:txBody>
          <a:bodyPr>
            <a:normAutofit/>
          </a:bodyPr>
          <a:lstStyle/>
          <a:p>
            <a:pPr fontAlgn="base"/>
            <a:r>
              <a:rPr lang="en-CA" sz="2400" dirty="0"/>
              <a:t>Accessible research dissemination</a:t>
            </a:r>
          </a:p>
          <a:p>
            <a:pPr fontAlgn="base"/>
            <a:r>
              <a:rPr lang="en-CA" sz="2400" dirty="0"/>
              <a:t>Breaking down existing barriers to participation in science </a:t>
            </a:r>
          </a:p>
          <a:p>
            <a:pPr fontAlgn="base"/>
            <a:r>
              <a:rPr lang="en-CA" sz="2400" dirty="0"/>
              <a:t>Direct discussions (e.g. on Twitter, Research Gate, etc.)</a:t>
            </a:r>
          </a:p>
          <a:p>
            <a:pPr marL="0" indent="0" fontAlgn="base">
              <a:buNone/>
            </a:pPr>
            <a:endParaRPr lang="en-CA" sz="2400" dirty="0"/>
          </a:p>
          <a:p>
            <a:pPr fontAlgn="base"/>
            <a:endParaRPr lang="en-CA" sz="2400" dirty="0"/>
          </a:p>
          <a:p>
            <a:pPr fontAlgn="base"/>
            <a:endParaRPr lang="en-CA" sz="2400" dirty="0"/>
          </a:p>
        </p:txBody>
      </p:sp>
      <p:pic>
        <p:nvPicPr>
          <p:cNvPr id="4" name="Picture 3" descr="Shape&#10;&#10;Description automatically generated">
            <a:extLst>
              <a:ext uri="{FF2B5EF4-FFF2-40B4-BE49-F238E27FC236}">
                <a16:creationId xmlns:a16="http://schemas.microsoft.com/office/drawing/2014/main" id="{55E47950-7388-9445-8993-33ED5BE2AB07}"/>
              </a:ext>
            </a:extLst>
          </p:cNvPr>
          <p:cNvPicPr>
            <a:picLocks noChangeAspect="1"/>
          </p:cNvPicPr>
          <p:nvPr/>
        </p:nvPicPr>
        <p:blipFill>
          <a:blip r:embed="rId3"/>
          <a:stretch>
            <a:fillRect/>
          </a:stretch>
        </p:blipFill>
        <p:spPr>
          <a:xfrm>
            <a:off x="10693849" y="5245658"/>
            <a:ext cx="1667940" cy="1667940"/>
          </a:xfrm>
          <a:prstGeom prst="rect">
            <a:avLst/>
          </a:prstGeom>
        </p:spPr>
      </p:pic>
    </p:spTree>
    <p:extLst>
      <p:ext uri="{BB962C8B-B14F-4D97-AF65-F5344CB8AC3E}">
        <p14:creationId xmlns:p14="http://schemas.microsoft.com/office/powerpoint/2010/main" val="1070270868"/>
      </p:ext>
    </p:extLst>
  </p:cSld>
  <p:clrMapOvr>
    <a:masterClrMapping/>
  </p:clrMapOvr>
</p:sld>
</file>

<file path=ppt/theme/theme1.xml><?xml version="1.0" encoding="utf-8"?>
<a:theme xmlns:a="http://schemas.openxmlformats.org/drawingml/2006/main" name="GradientRiseVTI">
  <a:themeElements>
    <a:clrScheme name="Custom 5">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Avenir">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6235</TotalTime>
  <Words>3711</Words>
  <Application>Microsoft Macintosh PowerPoint</Application>
  <PresentationFormat>Widescreen</PresentationFormat>
  <Paragraphs>277</Paragraphs>
  <Slides>19</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Gill Sans Nova</vt:lpstr>
      <vt:lpstr>Wingdings</vt:lpstr>
      <vt:lpstr>GradientRiseVTI</vt:lpstr>
      <vt:lpstr>Introduction to  open science</vt:lpstr>
      <vt:lpstr>Gwen (She/they)</vt:lpstr>
      <vt:lpstr>What is open science?</vt:lpstr>
      <vt:lpstr>Why we need open science </vt:lpstr>
      <vt:lpstr>Issues in science</vt:lpstr>
      <vt:lpstr>How to: open science</vt:lpstr>
      <vt:lpstr>Open access to…</vt:lpstr>
      <vt:lpstr>Transparent/robust methods</vt:lpstr>
      <vt:lpstr>Open dissemination, discussion and collaboration</vt:lpstr>
      <vt:lpstr>Benefits of open science</vt:lpstr>
      <vt:lpstr>Benefits for you</vt:lpstr>
      <vt:lpstr>Barriers to open science</vt:lpstr>
      <vt:lpstr>Coming back to our group</vt:lpstr>
      <vt:lpstr>Challenges</vt:lpstr>
      <vt:lpstr>People to contact</vt:lpstr>
      <vt:lpstr>Online platforms</vt:lpstr>
      <vt:lpstr>References</vt:lpstr>
      <vt:lpstr>Resources</vt:lpstr>
      <vt:lpstr>Resources</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Science Student Support committee</dc:title>
  <dc:creator>Jassleen Parmar</dc:creator>
  <cp:lastModifiedBy>Gwen van der Wijk</cp:lastModifiedBy>
  <cp:revision>97</cp:revision>
  <cp:lastPrinted>2020-10-09T20:38:56Z</cp:lastPrinted>
  <dcterms:created xsi:type="dcterms:W3CDTF">2020-10-06T05:18:05Z</dcterms:created>
  <dcterms:modified xsi:type="dcterms:W3CDTF">2020-10-11T02:29:56Z</dcterms:modified>
</cp:coreProperties>
</file>

<file path=docProps/thumbnail.jpeg>
</file>